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63" r:id="rId2"/>
    <p:sldId id="330" r:id="rId3"/>
    <p:sldId id="331" r:id="rId4"/>
    <p:sldId id="274" r:id="rId5"/>
    <p:sldId id="324" r:id="rId6"/>
    <p:sldId id="299" r:id="rId7"/>
    <p:sldId id="325" r:id="rId8"/>
    <p:sldId id="302" r:id="rId9"/>
    <p:sldId id="303" r:id="rId10"/>
    <p:sldId id="304" r:id="rId11"/>
    <p:sldId id="305" r:id="rId12"/>
    <p:sldId id="310" r:id="rId13"/>
    <p:sldId id="326" r:id="rId14"/>
    <p:sldId id="327" r:id="rId15"/>
    <p:sldId id="311" r:id="rId16"/>
    <p:sldId id="328" r:id="rId17"/>
    <p:sldId id="329" r:id="rId18"/>
    <p:sldId id="322" r:id="rId19"/>
    <p:sldId id="312" r:id="rId20"/>
    <p:sldId id="332" r:id="rId21"/>
    <p:sldId id="314" r:id="rId22"/>
    <p:sldId id="320" r:id="rId23"/>
    <p:sldId id="321" r:id="rId24"/>
    <p:sldId id="264" r:id="rId25"/>
  </p:sldIdLst>
  <p:sldSz cx="12192000" cy="6858000"/>
  <p:notesSz cx="6858000" cy="9144000"/>
  <p:embeddedFontLst>
    <p:embeddedFont>
      <p:font typeface="나눔고딕 ExtraBold" panose="020D0904000000000000" pitchFamily="50" charset="-127"/>
      <p:bold r:id="rId27"/>
    </p:embeddedFont>
    <p:embeddedFont>
      <p:font typeface="나눔스퀘어라운드 ExtraBold" panose="020B0600000101010101" pitchFamily="50" charset="-127"/>
      <p:bold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휴먼편지체" panose="0203050400010101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2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922A68-10BB-4BF2-A242-5D0CCE99524F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CAAD3C-1383-440C-B7DE-8D4F0848F1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27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891A4A-8255-4E62-BCD7-37E2F181E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DD54D4-C29F-4175-8A01-B19C55845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2EFEDE-A1C7-45C0-8870-CC2F82DF6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4616AC-4E9C-49F3-9388-A7C213F55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C4333A-E12E-431F-840D-35EF29596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30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61A4-64AE-4DA4-B38E-C6633345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BF86A8A-4756-417E-8EBC-06DCF5944B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DDDD74-D45E-4CB2-81BF-9261F18B3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BB30F1-5D72-475B-8372-6F854F19E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1E1C0B-AA19-43E2-AD4D-D51FD5B90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035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FF69DE7-2B6B-48B9-8720-8F31B78A93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A933C5A-E627-48BB-A5B9-CD000BB46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17C41D-D1E7-4769-A45F-35B5EF604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75C510-AFC3-44C9-A090-D2E489EB8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679CC1-9131-4B15-9969-F23AA4A6B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98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B2BED-54D7-49B0-A006-148A62FAE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E567D3-0436-4818-BD2E-578385973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53DE3-CDDB-47BF-9053-CE2E0CA03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41235D-5790-4675-BD9B-37E01DA5D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5B514C7-1AF5-4BE8-BACB-8BBF56050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5056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99847-9852-48C7-9263-3BC814578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162147-8C36-4058-A35B-1C82FF214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5C16D5-CBA1-4AE7-96A2-1395EE279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649865-FF4F-41C9-BC0C-840B73937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F91D9-165C-4497-AF6E-9E96302A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86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6B4968-11E2-4075-9699-154D9EED2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8F45D3-9BD2-482D-97C2-CBB0188A8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A091E1-E4D3-4913-A5E0-F3052B8C1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C93F6F-3D93-4A3A-BEDB-33BC45FEE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AC8ADF-1C56-45E7-9F7B-B9D2C71B3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E5B48E-E791-44B4-9F11-03E1321D7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15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66C38A-CD10-4E8B-962E-76E0D62A5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1C4ECD-8C23-4446-8AAF-981080E68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D8A645-997A-4DBF-889C-E0290CC2E6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16CCEE-F8B4-48C8-88F6-DE30E1D085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4F50F55-7A91-4E67-A81B-224FEA131D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E722415-2A78-4026-940B-FF1406CE5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4C5487F-181B-4843-A1C6-B72BF0FBE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DE0674D-62C3-4D42-9047-F95D95804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291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2A0809-B950-432A-A796-35DCFF60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1EA064A-AF09-4AA9-8F05-770BF6E6A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1EDD57-9FF5-494A-B871-34165A48D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5132F6-7F18-40F4-9DF9-5BD8198D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343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E593EF7-9DCE-4348-8BDE-3FCBF0462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6C47559-E6A1-4B4B-A32C-BC0E0FD6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3695AA-A778-4E82-AFF7-3A32EB3F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67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62FC8-671F-4113-9B17-28FCFCE7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EBDE5-9CD5-4D9E-98B6-2E73D45F0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C47573-ACA8-466D-8C21-5FFFA7606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877F18-4BFF-43FD-9E1D-60FFD62B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8B0608-2A8B-4E97-9CCF-6F2B4489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664EE3-9644-4C52-A4CB-224FA16A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3812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ECC458-2FA1-4F97-975C-9421D5AB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80F3291-EE6C-43EE-9C97-F9B0122E71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BCA6CA-0AA0-4AA4-8665-0AE3D59C58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0A99C10-933D-483A-934F-6E601FEFE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16F34D-0091-4946-A79C-05943208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152A5B-D702-4BDD-9EBF-492CC7D8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75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9AD925-A987-4C97-90D2-444FD3EFF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31CE31-9EF3-4E9A-B170-BE9600B2E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D1BBD3-14DE-4E56-AF98-9C9BD3C5C7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CB6A2-6DB0-4A47-A451-1FF5DCBBE4CE}" type="datetimeFigureOut">
              <a:rPr lang="ko-KR" altLang="en-US" smtClean="0"/>
              <a:t>2020-12-07(Mon)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AD4E18-DE4E-46AE-9994-384B4441E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7473E6-6BDC-4782-9C89-4BFCCC3564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31078-9556-4057-9036-687D81F447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1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kcc2020.itsp.co.kr/KCC2020PaperHtmls/KCC2020/speaker_B3-01.html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1060814" y="3887500"/>
            <a:ext cx="10102486" cy="170150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AA3846-3827-4B73-9492-27AC4B89118C}"/>
              </a:ext>
            </a:extLst>
          </p:cNvPr>
          <p:cNvSpPr/>
          <p:nvPr/>
        </p:nvSpPr>
        <p:spPr>
          <a:xfrm>
            <a:off x="1060814" y="457200"/>
            <a:ext cx="10102486" cy="3276600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D3D01C-6ED3-47FD-AE82-D85777F42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39" y="5392450"/>
            <a:ext cx="1436489" cy="11252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2FBB4D3-A2B5-43CC-BFED-D7F240B8E7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694" b="75323" l="29019" r="85747">
                        <a14:foregroundMark x1="54675" y1="48871" x2="56157" y2="55323"/>
                        <a14:foregroundMark x1="67560" y1="43710" x2="68073" y2="47903"/>
                        <a14:foregroundMark x1="73318" y1="41290" x2="73831" y2="44435"/>
                        <a14:foregroundMark x1="85747" y1="42016" x2="85633" y2="43145"/>
                        <a14:foregroundMark x1="29019" y1="71290" x2="29019" y2="71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29" t="31999" r="10367" b="19862"/>
          <a:stretch/>
        </p:blipFill>
        <p:spPr>
          <a:xfrm>
            <a:off x="1352550" y="672133"/>
            <a:ext cx="1516654" cy="8127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BDF13DD-A433-48AD-991E-1B44FEFB6A56}"/>
              </a:ext>
            </a:extLst>
          </p:cNvPr>
          <p:cNvSpPr txBox="1"/>
          <p:nvPr/>
        </p:nvSpPr>
        <p:spPr>
          <a:xfrm>
            <a:off x="8040919" y="2591688"/>
            <a:ext cx="3296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데이터 지식서비스 공학과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0E0C7A-4CCB-48F8-BF76-BAAB0B5884AD}"/>
              </a:ext>
            </a:extLst>
          </p:cNvPr>
          <p:cNvSpPr txBox="1"/>
          <p:nvPr/>
        </p:nvSpPr>
        <p:spPr>
          <a:xfrm>
            <a:off x="10255739" y="2976547"/>
            <a:ext cx="985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김민기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F6477F-106A-494C-882A-0F52A5BBC7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10" b="5558"/>
          <a:stretch/>
        </p:blipFill>
        <p:spPr>
          <a:xfrm>
            <a:off x="9241368" y="6173287"/>
            <a:ext cx="895350" cy="3693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1060814" y="4113575"/>
            <a:ext cx="10102486" cy="45719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CCAE9D-2592-4F0B-98C4-B4D7812046CF}"/>
              </a:ext>
            </a:extLst>
          </p:cNvPr>
          <p:cNvSpPr txBox="1"/>
          <p:nvPr/>
        </p:nvSpPr>
        <p:spPr>
          <a:xfrm>
            <a:off x="1060814" y="6184970"/>
            <a:ext cx="6115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Dankook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University Machine Learning Lab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1840E-4745-4F2F-9A95-782307FF5291}"/>
              </a:ext>
            </a:extLst>
          </p:cNvPr>
          <p:cNvSpPr txBox="1"/>
          <p:nvPr/>
        </p:nvSpPr>
        <p:spPr>
          <a:xfrm>
            <a:off x="1055079" y="5918343"/>
            <a:ext cx="6115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Since 2015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제목 1"/>
          <p:cNvSpPr txBox="1">
            <a:spLocks/>
          </p:cNvSpPr>
          <p:nvPr/>
        </p:nvSpPr>
        <p:spPr>
          <a:xfrm>
            <a:off x="624335" y="1706577"/>
            <a:ext cx="11067893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300" dirty="0">
                <a:solidFill>
                  <a:schemeClr val="bg1"/>
                </a:solidFill>
              </a:rPr>
              <a:t>그래프 기반 학습을 활용한 약물 부작용 예측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278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방법론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6670" y="1846377"/>
            <a:ext cx="549009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+mn-ea"/>
              </a:rPr>
              <a:t>*</a:t>
            </a:r>
            <a:r>
              <a:rPr lang="ko-KR" altLang="en-US" sz="2000" dirty="0">
                <a:latin typeface="+mn-ea"/>
              </a:rPr>
              <a:t>랜덤 포레스트</a:t>
            </a:r>
            <a:r>
              <a:rPr lang="en-US" altLang="ko-KR" sz="2000" dirty="0">
                <a:latin typeface="+mn-ea"/>
              </a:rPr>
              <a:t>(Random Forest)</a:t>
            </a:r>
          </a:p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랜덤 포레스트 모형은 회귀 분석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분류 등에 사용되는 앙상블 </a:t>
            </a:r>
            <a:r>
              <a:rPr lang="ko-KR" altLang="en-US" dirty="0" err="1">
                <a:latin typeface="+mn-ea"/>
              </a:rPr>
              <a:t>기법중</a:t>
            </a:r>
            <a:r>
              <a:rPr lang="ko-KR" altLang="en-US" dirty="0">
                <a:latin typeface="+mn-ea"/>
              </a:rPr>
              <a:t> 하나로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여러 개의 </a:t>
            </a:r>
            <a:r>
              <a:rPr lang="ko-KR" altLang="en-US" dirty="0" err="1">
                <a:latin typeface="+mn-ea"/>
              </a:rPr>
              <a:t>의사결정트리를</a:t>
            </a:r>
            <a:r>
              <a:rPr lang="ko-KR" altLang="en-US" dirty="0">
                <a:latin typeface="+mn-ea"/>
              </a:rPr>
              <a:t> 조합하여 좋은 성능의 분류기를 만든다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/>
              <a:t>의사 결정나무의 경우 학습 속도가 빠르고 이상치에 크게 영향을 받지 않는 장점을 </a:t>
            </a:r>
            <a:r>
              <a:rPr lang="ko-KR" altLang="en-US" dirty="0" err="1"/>
              <a:t>가지고있음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또한 약물의 활성도를 파악하는 </a:t>
            </a:r>
            <a:r>
              <a:rPr lang="en-US" altLang="ko-KR" dirty="0">
                <a:latin typeface="+mn-ea"/>
              </a:rPr>
              <a:t>QSAR </a:t>
            </a:r>
            <a:r>
              <a:rPr lang="ko-KR" altLang="en-US" dirty="0">
                <a:latin typeface="+mn-ea"/>
              </a:rPr>
              <a:t>모델링에서 대표적으로 사용되고 있음</a:t>
            </a:r>
            <a:r>
              <a:rPr lang="en-US" altLang="ko-KR" dirty="0">
                <a:latin typeface="+mn-ea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랜덤 포레스트</a:t>
            </a:r>
            <a:r>
              <a:rPr lang="en-US" altLang="ko-KR" dirty="0"/>
              <a:t>(Random Forest)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02E129-AC2E-49F0-85DB-CEB7380D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340" y="1560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09BCF57-347A-47E6-9E18-A9C347C6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671" y="4082341"/>
            <a:ext cx="23105451" cy="107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CC99A3E-65DE-4C43-BA15-06739AA9CEDA}"/>
              </a:ext>
            </a:extLst>
          </p:cNvPr>
          <p:cNvSpPr/>
          <p:nvPr/>
        </p:nvSpPr>
        <p:spPr>
          <a:xfrm>
            <a:off x="7258427" y="5201545"/>
            <a:ext cx="3517310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en-US" altLang="ko-KR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그림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 4&gt; 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랜덤 포레스트 도식도</a:t>
            </a:r>
            <a:endParaRPr lang="en-US" altLang="ko-KR" b="1" kern="0" dirty="0">
              <a:solidFill>
                <a:srgbClr val="000000"/>
              </a:solidFill>
              <a:latin typeface="한양신명조"/>
              <a:ea typeface="휴먼명조"/>
            </a:endParaRPr>
          </a:p>
        </p:txBody>
      </p:sp>
      <p:pic>
        <p:nvPicPr>
          <p:cNvPr id="1028" name="Picture 4" descr="랜덤 포레스트(Random Forest) 간단하게 알아보기 : 네이버 블로그">
            <a:extLst>
              <a:ext uri="{FF2B5EF4-FFF2-40B4-BE49-F238E27FC236}">
                <a16:creationId xmlns:a16="http://schemas.microsoft.com/office/drawing/2014/main" id="{69DB2671-41EB-4E0A-A147-23103960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63" y="1696345"/>
            <a:ext cx="46196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5297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방법론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1484" y="1624089"/>
            <a:ext cx="1074499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*Graph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 용어</a:t>
            </a:r>
            <a:endParaRPr lang="en-US" altLang="ko-KR" b="1" dirty="0"/>
          </a:p>
          <a:p>
            <a:pPr marL="342900" indent="-342900" fontAlgn="base">
              <a:lnSpc>
                <a:spcPct val="150000"/>
              </a:lnSpc>
              <a:buAutoNum type="arabicParenR"/>
            </a:pPr>
            <a:r>
              <a:rPr lang="ko-KR" altLang="en-US" b="1" dirty="0"/>
              <a:t>노드</a:t>
            </a:r>
            <a:r>
              <a:rPr lang="en-US" altLang="ko-KR" dirty="0"/>
              <a:t>(Node, Vertex): </a:t>
            </a:r>
            <a:r>
              <a:rPr lang="ko-KR" altLang="en-US" dirty="0"/>
              <a:t>그래프의 점의 집합</a:t>
            </a:r>
            <a:endParaRPr lang="en-US" altLang="ko-KR" dirty="0"/>
          </a:p>
          <a:p>
            <a:pPr marL="342900" indent="-342900" fontAlgn="base">
              <a:lnSpc>
                <a:spcPct val="150000"/>
              </a:lnSpc>
              <a:buAutoNum type="arabicParenR"/>
            </a:pPr>
            <a:r>
              <a:rPr lang="ko-KR" altLang="en-US" b="1" dirty="0" err="1"/>
              <a:t>엣지</a:t>
            </a:r>
            <a:r>
              <a:rPr lang="en-US" altLang="ko-KR" dirty="0"/>
              <a:t>(Edge): </a:t>
            </a:r>
            <a:r>
              <a:rPr lang="ko-KR" altLang="en-US" dirty="0"/>
              <a:t>그래프의 선의 집합</a:t>
            </a:r>
            <a:endParaRPr lang="en-US" altLang="ko-KR" dirty="0"/>
          </a:p>
          <a:p>
            <a:pPr marL="342900" indent="-342900" fontAlgn="base">
              <a:lnSpc>
                <a:spcPct val="150000"/>
              </a:lnSpc>
              <a:buAutoNum type="arabicParenR"/>
            </a:pPr>
            <a:r>
              <a:rPr lang="ko-KR" altLang="en-US" b="1" dirty="0"/>
              <a:t>인접행렬</a:t>
            </a:r>
            <a:r>
              <a:rPr lang="en-US" altLang="ko-KR" dirty="0"/>
              <a:t>(Adjacency Matrix; A) : </a:t>
            </a:r>
            <a:r>
              <a:rPr lang="ko-KR" altLang="en-US" dirty="0"/>
              <a:t>그래프를 표현하는 행렬</a:t>
            </a:r>
            <a:endParaRPr lang="en-US" altLang="ko-KR" dirty="0"/>
          </a:p>
          <a:p>
            <a:pPr marL="342900" indent="-342900" fontAlgn="base">
              <a:lnSpc>
                <a:spcPct val="150000"/>
              </a:lnSpc>
              <a:buAutoNum type="arabicParenR"/>
            </a:pPr>
            <a:r>
              <a:rPr lang="ko-KR" altLang="en-US" b="1" dirty="0"/>
              <a:t>특징행렬</a:t>
            </a:r>
            <a:r>
              <a:rPr lang="en-US" altLang="ko-KR" dirty="0"/>
              <a:t>(Feature Matrix; F) : </a:t>
            </a:r>
            <a:r>
              <a:rPr lang="ko-KR" altLang="en-US" dirty="0"/>
              <a:t>점의 특징을 표현하는 행렬</a:t>
            </a:r>
            <a:endParaRPr lang="en-US" altLang="ko-KR" dirty="0"/>
          </a:p>
          <a:p>
            <a:pPr marL="342900" indent="-342900" fontAlgn="base">
              <a:lnSpc>
                <a:spcPct val="150000"/>
              </a:lnSpc>
              <a:buAutoNum type="arabicParenR"/>
            </a:pPr>
            <a:endParaRPr lang="en-US" altLang="ko-KR" dirty="0"/>
          </a:p>
          <a:p>
            <a:endParaRPr lang="en-US" altLang="ko-KR" sz="20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그래프 </a:t>
            </a:r>
            <a:r>
              <a:rPr lang="ko-KR" altLang="en-US" sz="2000" dirty="0" err="1"/>
              <a:t>컨볼루션</a:t>
            </a:r>
            <a:r>
              <a:rPr lang="ko-KR" altLang="en-US" sz="2000" dirty="0"/>
              <a:t> 네트워크</a:t>
            </a:r>
            <a:r>
              <a:rPr lang="en-US" altLang="ko-KR" sz="2000" dirty="0"/>
              <a:t>(GCN)</a:t>
            </a:r>
            <a:endParaRPr lang="ko-KR" altLang="en-US" sz="2000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09BCF57-347A-47E6-9E18-A9C347C6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671" y="4082341"/>
            <a:ext cx="23105451" cy="107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7ECC6D-B605-4A07-BEA2-B9E7C2908EC0}"/>
              </a:ext>
            </a:extLst>
          </p:cNvPr>
          <p:cNvSpPr/>
          <p:nvPr/>
        </p:nvSpPr>
        <p:spPr>
          <a:xfrm>
            <a:off x="1991292" y="6177281"/>
            <a:ext cx="2430474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5&gt;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그래프 구조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F559E38-B4EF-42CD-AE47-70B49552F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2" y="3840991"/>
            <a:ext cx="5679758" cy="23362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151DD2E-36E7-4BF0-8065-9184B1F41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210" y="3840991"/>
            <a:ext cx="3864279" cy="247636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3724DF-5F11-43D9-A7E6-4A47D6923180}"/>
              </a:ext>
            </a:extLst>
          </p:cNvPr>
          <p:cNvSpPr/>
          <p:nvPr/>
        </p:nvSpPr>
        <p:spPr>
          <a:xfrm>
            <a:off x="7700169" y="6155267"/>
            <a:ext cx="3204723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6&gt;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분자의 그래프 구조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174913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실험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/>
              <a:t>데이터</a:t>
            </a:r>
            <a:endParaRPr lang="en-US" altLang="ko-KR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3B02E-8C53-49A1-A4FD-D21A1224D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161" y="3583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CFECDE-A8B7-492A-9E28-BF913BD13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6" y="2256732"/>
            <a:ext cx="12702162" cy="59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85A96ED-939E-48DE-9F05-D4B7444BBE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201" y="355182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18A7E2-15C1-422B-8415-3335E4AD361A}"/>
              </a:ext>
            </a:extLst>
          </p:cNvPr>
          <p:cNvSpPr/>
          <p:nvPr/>
        </p:nvSpPr>
        <p:spPr>
          <a:xfrm>
            <a:off x="461484" y="1624089"/>
            <a:ext cx="1074499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/>
              <a:t>* SMILES(Simplified Molecular-Input Line Entry System)</a:t>
            </a:r>
            <a:endParaRPr lang="en-US" altLang="ko-KR" b="1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dirty="0"/>
              <a:t>3D </a:t>
            </a:r>
            <a:r>
              <a:rPr lang="ko-KR" altLang="en-US" dirty="0"/>
              <a:t>분자 정보를 </a:t>
            </a:r>
            <a:r>
              <a:rPr lang="en-US" altLang="ko-KR" dirty="0"/>
              <a:t>1D</a:t>
            </a:r>
            <a:r>
              <a:rPr lang="ko-KR" altLang="en-US" dirty="0"/>
              <a:t>로 표현하기 위한 방식</a:t>
            </a:r>
            <a:endParaRPr lang="en-US" altLang="ko-KR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/>
              <a:t>알파벳을 사용하여 분자를 표현하는 일반적인 방법</a:t>
            </a:r>
            <a:endParaRPr lang="en-US" altLang="ko-KR" dirty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ko-KR" altLang="en-US" dirty="0"/>
              <a:t>단일 분자를 표현하는 여러가지 방식의 </a:t>
            </a:r>
            <a:r>
              <a:rPr lang="en-US" altLang="ko-KR" dirty="0"/>
              <a:t>SMILES</a:t>
            </a:r>
            <a:r>
              <a:rPr lang="ko-KR" altLang="en-US" dirty="0"/>
              <a:t>값이 존재할 수 있음</a:t>
            </a:r>
            <a:r>
              <a:rPr lang="en-US" altLang="ko-KR" dirty="0"/>
              <a:t>.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CANONICAL SMILES</a:t>
            </a:r>
          </a:p>
          <a:p>
            <a:pPr fontAlgn="base">
              <a:lnSpc>
                <a:spcPct val="150000"/>
              </a:lnSpc>
            </a:pPr>
            <a:r>
              <a:rPr lang="en-US" altLang="ko-KR" dirty="0"/>
              <a:t>- </a:t>
            </a:r>
            <a:r>
              <a:rPr lang="ko-KR" altLang="en-US" dirty="0"/>
              <a:t>여러 </a:t>
            </a:r>
            <a:r>
              <a:rPr lang="en-US" altLang="ko-KR" dirty="0"/>
              <a:t>SMILES</a:t>
            </a:r>
            <a:r>
              <a:rPr lang="ko-KR" altLang="en-US" dirty="0"/>
              <a:t> 표현식들을 같은</a:t>
            </a:r>
            <a:r>
              <a:rPr lang="en-US" altLang="ko-KR" dirty="0"/>
              <a:t> SMILES</a:t>
            </a:r>
            <a:r>
              <a:rPr lang="ko-KR" altLang="en-US" dirty="0"/>
              <a:t>로 치환해주는 알고리즘</a:t>
            </a:r>
            <a:endParaRPr lang="en-US" altLang="ko-KR" dirty="0"/>
          </a:p>
          <a:p>
            <a:endParaRPr lang="en-US" altLang="ko-KR" sz="2000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569D8C7-8444-4253-8214-E2A055DEC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213" y="3798483"/>
            <a:ext cx="4434787" cy="2419350"/>
          </a:xfrm>
          <a:prstGeom prst="rect">
            <a:avLst/>
          </a:prstGeom>
        </p:spPr>
      </p:pic>
      <p:pic>
        <p:nvPicPr>
          <p:cNvPr id="4098" name="Picture 2" descr="2D structure of caffeine">
            <a:extLst>
              <a:ext uri="{FF2B5EF4-FFF2-40B4-BE49-F238E27FC236}">
                <a16:creationId xmlns:a16="http://schemas.microsoft.com/office/drawing/2014/main" id="{261D4846-67B6-4F69-A85A-502B3F75D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837" y="976398"/>
            <a:ext cx="2905760" cy="282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D55D655-7EB7-4A13-96EF-732480E28CD9}"/>
              </a:ext>
            </a:extLst>
          </p:cNvPr>
          <p:cNvSpPr/>
          <p:nvPr/>
        </p:nvSpPr>
        <p:spPr>
          <a:xfrm>
            <a:off x="6876625" y="6318548"/>
            <a:ext cx="6195961" cy="566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7&gt; 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카페인 분자와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SMILES 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표현식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FB4502-B80E-4893-A33A-6EE791838433}"/>
              </a:ext>
            </a:extLst>
          </p:cNvPr>
          <p:cNvSpPr txBox="1"/>
          <p:nvPr/>
        </p:nvSpPr>
        <p:spPr>
          <a:xfrm>
            <a:off x="7385536" y="540457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EX)</a:t>
            </a:r>
          </a:p>
        </p:txBody>
      </p:sp>
    </p:spTree>
    <p:extLst>
      <p:ext uri="{BB962C8B-B14F-4D97-AF65-F5344CB8AC3E}">
        <p14:creationId xmlns:p14="http://schemas.microsoft.com/office/powerpoint/2010/main" val="1372014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실험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데이터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3B02E-8C53-49A1-A4FD-D21A1224D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161" y="3583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CFECDE-A8B7-492A-9E28-BF913BD13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6" y="2256732"/>
            <a:ext cx="12702162" cy="59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1136AD-F33E-40FC-9F38-6EABC017A2F6}"/>
              </a:ext>
            </a:extLst>
          </p:cNvPr>
          <p:cNvSpPr/>
          <p:nvPr/>
        </p:nvSpPr>
        <p:spPr>
          <a:xfrm>
            <a:off x="591081" y="4588471"/>
            <a:ext cx="10720986" cy="2156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B050"/>
                </a:solidFill>
                <a:ea typeface="휴먼명조"/>
              </a:rPr>
              <a:t>1)</a:t>
            </a:r>
            <a:r>
              <a:rPr lang="ko-KR" altLang="en-US" kern="0" dirty="0">
                <a:solidFill>
                  <a:srgbClr val="00B050"/>
                </a:solidFill>
                <a:ea typeface="휴먼명조"/>
              </a:rPr>
              <a:t> 부작용데이터</a:t>
            </a:r>
            <a:endParaRPr lang="en-US" altLang="ko-KR" kern="0" dirty="0">
              <a:solidFill>
                <a:srgbClr val="00B050"/>
              </a:solidFill>
              <a:ea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ea typeface="휴먼명조"/>
              </a:rPr>
              <a:t>- SIDER 4.1</a:t>
            </a:r>
            <a:r>
              <a:rPr lang="ko-KR" altLang="en-US" sz="1600" kern="0" dirty="0">
                <a:solidFill>
                  <a:srgbClr val="000000"/>
                </a:solidFill>
                <a:ea typeface="휴먼명조"/>
              </a:rPr>
              <a:t>에서 </a:t>
            </a:r>
            <a:r>
              <a:rPr lang="en-US" altLang="ko-KR" sz="1600" kern="0" dirty="0">
                <a:solidFill>
                  <a:srgbClr val="000000"/>
                </a:solidFill>
                <a:ea typeface="휴먼명조"/>
              </a:rPr>
              <a:t>1223</a:t>
            </a:r>
            <a:r>
              <a:rPr lang="ko-KR" altLang="en-US" sz="1600" kern="0" dirty="0">
                <a:solidFill>
                  <a:srgbClr val="000000"/>
                </a:solidFill>
                <a:ea typeface="휴먼명조"/>
              </a:rPr>
              <a:t>개의 </a:t>
            </a:r>
            <a:r>
              <a:rPr lang="en-US" altLang="ko-KR" sz="1600" kern="0" dirty="0">
                <a:solidFill>
                  <a:srgbClr val="000000"/>
                </a:solidFill>
                <a:ea typeface="휴먼명조"/>
              </a:rPr>
              <a:t>Drug </a:t>
            </a:r>
            <a:r>
              <a:rPr lang="ko-KR" altLang="en-US" sz="1600" kern="0" dirty="0">
                <a:solidFill>
                  <a:srgbClr val="000000"/>
                </a:solidFill>
                <a:ea typeface="휴먼명조"/>
              </a:rPr>
              <a:t>와 해당 </a:t>
            </a:r>
            <a:r>
              <a:rPr lang="en-US" altLang="ko-KR" sz="1600" kern="0" dirty="0">
                <a:solidFill>
                  <a:srgbClr val="000000"/>
                </a:solidFill>
                <a:ea typeface="휴먼명조"/>
              </a:rPr>
              <a:t>Drug</a:t>
            </a:r>
            <a:r>
              <a:rPr lang="ko-KR" altLang="en-US" sz="1600" kern="0" dirty="0">
                <a:solidFill>
                  <a:srgbClr val="000000"/>
                </a:solidFill>
                <a:ea typeface="휴먼명조"/>
              </a:rPr>
              <a:t>가 가지고있는 총 </a:t>
            </a:r>
            <a:r>
              <a:rPr lang="en-US" altLang="ko-KR" sz="1600" kern="0" dirty="0">
                <a:solidFill>
                  <a:srgbClr val="000000"/>
                </a:solidFill>
                <a:ea typeface="휴먼명조"/>
              </a:rPr>
              <a:t>5734</a:t>
            </a:r>
            <a:r>
              <a:rPr lang="ko-KR" altLang="en-US" sz="1600" kern="0" dirty="0">
                <a:solidFill>
                  <a:srgbClr val="000000"/>
                </a:solidFill>
                <a:ea typeface="휴먼명조"/>
              </a:rPr>
              <a:t>종류의 </a:t>
            </a:r>
            <a:r>
              <a:rPr lang="en-US" altLang="ko-KR" sz="1600" kern="0" dirty="0">
                <a:solidFill>
                  <a:srgbClr val="000000"/>
                </a:solidFill>
                <a:ea typeface="휴먼명조"/>
              </a:rPr>
              <a:t>Side Effect</a:t>
            </a:r>
            <a:r>
              <a:rPr lang="ko-KR" altLang="en-US" sz="1600" kern="0" dirty="0">
                <a:solidFill>
                  <a:srgbClr val="000000"/>
                </a:solidFill>
                <a:ea typeface="휴먼명조"/>
              </a:rPr>
              <a:t>를 수집</a:t>
            </a:r>
            <a:endParaRPr lang="en-US" altLang="ko-KR" sz="1600" kern="0" dirty="0">
              <a:solidFill>
                <a:srgbClr val="000000"/>
              </a:solidFill>
              <a:ea typeface="휴먼명조"/>
            </a:endParaRPr>
          </a:p>
          <a:p>
            <a:pPr algn="just" fontAlgn="base">
              <a:lnSpc>
                <a:spcPct val="160000"/>
              </a:lnSpc>
            </a:pPr>
            <a:endParaRPr lang="en-US" altLang="ko-KR" kern="0" spc="0" dirty="0">
              <a:solidFill>
                <a:srgbClr val="000000"/>
              </a:solidFill>
              <a:effectLst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B050"/>
                </a:solidFill>
              </a:rPr>
              <a:t>2)</a:t>
            </a:r>
            <a:r>
              <a:rPr lang="ko-KR" altLang="en-US" kern="0" dirty="0">
                <a:solidFill>
                  <a:srgbClr val="00B050"/>
                </a:solidFill>
              </a:rPr>
              <a:t> </a:t>
            </a:r>
            <a:r>
              <a:rPr lang="en-US" altLang="ko-KR" kern="0" dirty="0">
                <a:solidFill>
                  <a:srgbClr val="00B050"/>
                </a:solidFill>
              </a:rPr>
              <a:t>SMILES </a:t>
            </a:r>
            <a:r>
              <a:rPr lang="ko-KR" altLang="en-US" kern="0" dirty="0">
                <a:solidFill>
                  <a:srgbClr val="00B050"/>
                </a:solidFill>
              </a:rPr>
              <a:t>데이터</a:t>
            </a:r>
            <a:endParaRPr lang="en-US" altLang="ko-KR" kern="0" dirty="0">
              <a:solidFill>
                <a:srgbClr val="00B050"/>
              </a:solidFill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ea typeface="휴먼명조"/>
              </a:rPr>
              <a:t>- </a:t>
            </a:r>
            <a:r>
              <a:rPr lang="en-US" altLang="ko-KR" sz="1600" kern="0" dirty="0" err="1">
                <a:solidFill>
                  <a:srgbClr val="000000"/>
                </a:solidFill>
                <a:ea typeface="휴먼명조"/>
              </a:rPr>
              <a:t>DrugBank</a:t>
            </a:r>
            <a:r>
              <a:rPr lang="ko-KR" altLang="en-US" sz="1600" kern="0" dirty="0">
                <a:solidFill>
                  <a:srgbClr val="000000"/>
                </a:solidFill>
                <a:ea typeface="휴먼명조"/>
              </a:rPr>
              <a:t>에서 </a:t>
            </a:r>
            <a:r>
              <a:rPr lang="en-US" altLang="ko-KR" sz="1600" kern="0" dirty="0">
                <a:solidFill>
                  <a:srgbClr val="000000"/>
                </a:solidFill>
                <a:ea typeface="휴먼명조"/>
              </a:rPr>
              <a:t>11414</a:t>
            </a:r>
            <a:r>
              <a:rPr lang="ko-KR" altLang="en-US" sz="1600" kern="0" dirty="0">
                <a:solidFill>
                  <a:srgbClr val="000000"/>
                </a:solidFill>
                <a:ea typeface="휴먼명조"/>
              </a:rPr>
              <a:t>개의 약물 데이터를 수집</a:t>
            </a:r>
            <a:endParaRPr lang="ko-KR" altLang="en-US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AEF725-EA54-4FDB-AB8B-E3260C98CDE5}"/>
              </a:ext>
            </a:extLst>
          </p:cNvPr>
          <p:cNvSpPr/>
          <p:nvPr/>
        </p:nvSpPr>
        <p:spPr>
          <a:xfrm>
            <a:off x="3833782" y="3994476"/>
            <a:ext cx="4083169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표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1&gt;Drug-Side Effect Pair Matrix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graphicFrame>
        <p:nvGraphicFramePr>
          <p:cNvPr id="9" name="표 11">
            <a:extLst>
              <a:ext uri="{FF2B5EF4-FFF2-40B4-BE49-F238E27FC236}">
                <a16:creationId xmlns:a16="http://schemas.microsoft.com/office/drawing/2014/main" id="{F78D92E3-93D6-4AE2-A245-2B03AB39D7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295148"/>
              </p:ext>
            </p:extLst>
          </p:nvPr>
        </p:nvGraphicFramePr>
        <p:xfrm>
          <a:off x="688694" y="1787259"/>
          <a:ext cx="1052576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4293">
                  <a:extLst>
                    <a:ext uri="{9D8B030D-6E8A-4147-A177-3AD203B41FA5}">
                      <a16:colId xmlns:a16="http://schemas.microsoft.com/office/drawing/2014/main" val="2412123931"/>
                    </a:ext>
                  </a:extLst>
                </a:gridCol>
                <a:gridCol w="965380">
                  <a:extLst>
                    <a:ext uri="{9D8B030D-6E8A-4147-A177-3AD203B41FA5}">
                      <a16:colId xmlns:a16="http://schemas.microsoft.com/office/drawing/2014/main" val="734287845"/>
                    </a:ext>
                  </a:extLst>
                </a:gridCol>
                <a:gridCol w="996522">
                  <a:extLst>
                    <a:ext uri="{9D8B030D-6E8A-4147-A177-3AD203B41FA5}">
                      <a16:colId xmlns:a16="http://schemas.microsoft.com/office/drawing/2014/main" val="1028139981"/>
                    </a:ext>
                  </a:extLst>
                </a:gridCol>
                <a:gridCol w="716250">
                  <a:extLst>
                    <a:ext uri="{9D8B030D-6E8A-4147-A177-3AD203B41FA5}">
                      <a16:colId xmlns:a16="http://schemas.microsoft.com/office/drawing/2014/main" val="442956936"/>
                    </a:ext>
                  </a:extLst>
                </a:gridCol>
                <a:gridCol w="923859">
                  <a:extLst>
                    <a:ext uri="{9D8B030D-6E8A-4147-A177-3AD203B41FA5}">
                      <a16:colId xmlns:a16="http://schemas.microsoft.com/office/drawing/2014/main" val="2897679541"/>
                    </a:ext>
                  </a:extLst>
                </a:gridCol>
                <a:gridCol w="5169456">
                  <a:extLst>
                    <a:ext uri="{9D8B030D-6E8A-4147-A177-3AD203B41FA5}">
                      <a16:colId xmlns:a16="http://schemas.microsoft.com/office/drawing/2014/main" val="343527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DrugBank</a:t>
                      </a:r>
                      <a:r>
                        <a:rPr lang="en-US" altLang="ko-KR" dirty="0"/>
                        <a:t> ID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Side</a:t>
                      </a:r>
                      <a:br>
                        <a:rPr lang="en-US" altLang="ko-KR" dirty="0"/>
                      </a:br>
                      <a:r>
                        <a:rPr lang="en-US" altLang="ko-KR" dirty="0"/>
                        <a:t>Effect</a:t>
                      </a:r>
                      <a:r>
                        <a:rPr lang="en-US" altLang="ko-KR" baseline="-25000" dirty="0"/>
                        <a:t>1</a:t>
                      </a:r>
                      <a:endParaRPr lang="ko-KR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Side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Effect</a:t>
                      </a:r>
                      <a:r>
                        <a:rPr lang="en-US" altLang="ko-KR" baseline="-25000" dirty="0"/>
                        <a:t>2</a:t>
                      </a:r>
                      <a:endParaRPr lang="ko-KR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Side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Effect</a:t>
                      </a:r>
                      <a:r>
                        <a:rPr lang="en-US" altLang="ko-KR" baseline="-25000" dirty="0" err="1"/>
                        <a:t>n</a:t>
                      </a:r>
                      <a:endParaRPr lang="ko-KR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SMILES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729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DB09009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CCCNC(C)C(=O)NC1=C(SC=C1C)C(=O)OC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3852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DB08868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l-PL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CCCCCCCCC1=CC=C(CCC(N)(CO)CO)C=C1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965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DB06700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CN(C)CC(C1=CC=C(O)C=C1)C1(O)CCCCC1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74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DB06218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COC[C@@H](NC(C)=O)C(=O)NCC1=CC=CC=C1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7380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4993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실험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데이터 </a:t>
            </a:r>
            <a:r>
              <a:rPr lang="ko-KR" altLang="en-US" sz="2000" dirty="0" err="1"/>
              <a:t>전처리</a:t>
            </a:r>
            <a:endParaRPr lang="ko-KR" altLang="en-US" sz="20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3B02E-8C53-49A1-A4FD-D21A1224D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161" y="3583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CFECDE-A8B7-492A-9E28-BF913BD13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6" y="2256732"/>
            <a:ext cx="12702162" cy="59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1136AD-F33E-40FC-9F38-6EABC017A2F6}"/>
              </a:ext>
            </a:extLst>
          </p:cNvPr>
          <p:cNvSpPr/>
          <p:nvPr/>
        </p:nvSpPr>
        <p:spPr>
          <a:xfrm>
            <a:off x="461484" y="1479034"/>
            <a:ext cx="6610714" cy="5947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* Drug-Side Effect pair Matrix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  <a:ea typeface="휴먼명조"/>
              </a:rPr>
              <a:t>생성</a:t>
            </a:r>
            <a:endParaRPr lang="en-US" altLang="ko-KR" sz="1600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약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(Drug)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와 부작용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(Side Effect)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이 일정 개수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(100)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개가 되지 </a:t>
            </a:r>
            <a:r>
              <a:rPr lang="ko-KR" altLang="en-US" sz="1600" kern="0" dirty="0" err="1">
                <a:solidFill>
                  <a:srgbClr val="000000"/>
                </a:solidFill>
                <a:latin typeface="휴먼명조"/>
              </a:rPr>
              <a:t>않을경우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 삭제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CANONICAL SMILES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로 변환이 되지 않는 데이터 제거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변환 후 중복되는 경우를 제거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 -&gt; 3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차원의 분자를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1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차원으로 표현함으로써 중복되는 경우가 생김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r>
              <a:rPr lang="ko-KR" altLang="en-US" sz="1600" kern="0" dirty="0" err="1">
                <a:solidFill>
                  <a:srgbClr val="000000"/>
                </a:solidFill>
                <a:latin typeface="휴먼명조"/>
              </a:rPr>
              <a:t>표현자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(Descriptor)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가 생성되지 않는 경우 제거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r>
              <a:rPr lang="en-US" altLang="ko-KR" sz="1600" kern="0" dirty="0" err="1">
                <a:solidFill>
                  <a:srgbClr val="000000"/>
                </a:solidFill>
                <a:latin typeface="휴먼명조"/>
              </a:rPr>
              <a:t>Lipinsky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규칙 중 하나인 분자량이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180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과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480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 사이에 있지 않을 시 제거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-&gt; Small Molecular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를 기준으로 하기 때문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총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574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개의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Drug, 381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개의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Side Effect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수집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-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각 모델별로 </a:t>
            </a:r>
            <a:r>
              <a:rPr lang="en-US" altLang="ko-KR" sz="1600" kern="0" dirty="0" err="1">
                <a:solidFill>
                  <a:srgbClr val="000000"/>
                </a:solidFill>
                <a:latin typeface="휴먼명조"/>
              </a:rPr>
              <a:t>Train:Test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 = 8:2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로 나눈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5-Fold CV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를 진행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BC56C0-FAA1-4025-A150-9802D214A93F}"/>
              </a:ext>
            </a:extLst>
          </p:cNvPr>
          <p:cNvSpPr/>
          <p:nvPr/>
        </p:nvSpPr>
        <p:spPr>
          <a:xfrm>
            <a:off x="8005590" y="3042841"/>
            <a:ext cx="2993128" cy="461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8&gt; Drug Count Histogram</a:t>
            </a:r>
            <a:endParaRPr lang="ko-KR" altLang="en-US" sz="1200" kern="0" dirty="0">
              <a:solidFill>
                <a:srgbClr val="000000"/>
              </a:solidFill>
              <a:latin typeface="한양신명조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7BB7BA-C5AA-41ED-921C-E66C6C1AB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2688" y="548928"/>
            <a:ext cx="4133410" cy="262366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45B807A-BD07-416D-A567-37C6E8ED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688" y="3669081"/>
            <a:ext cx="4552065" cy="225050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1B77CA53-C38B-4439-9C7B-EA68D5B9BEF0}"/>
              </a:ext>
            </a:extLst>
          </p:cNvPr>
          <p:cNvSpPr/>
          <p:nvPr/>
        </p:nvSpPr>
        <p:spPr>
          <a:xfrm>
            <a:off x="7830413" y="6005634"/>
            <a:ext cx="3815468" cy="4611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200000"/>
              </a:lnSpc>
            </a:pPr>
            <a:r>
              <a:rPr lang="en-US" altLang="ko-KR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8&gt;Drug-Side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Effect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pair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Matrix</a:t>
            </a:r>
            <a:r>
              <a:rPr lang="ko-KR" altLang="en-US" sz="1400" b="1" kern="0" dirty="0">
                <a:solidFill>
                  <a:srgbClr val="000000"/>
                </a:solidFill>
                <a:latin typeface="휴먼명조"/>
                <a:ea typeface="휴먼명조"/>
              </a:rPr>
              <a:t> 일부</a:t>
            </a:r>
            <a:endParaRPr lang="ko-KR" altLang="en-US" sz="1200" kern="0" dirty="0">
              <a:solidFill>
                <a:srgbClr val="000000"/>
              </a:solidFill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278496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실험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비교 데이터를 위한 특징 변수 생성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3B02E-8C53-49A1-A4FD-D21A1224D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161" y="3583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CFECDE-A8B7-492A-9E28-BF913BD13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6" y="2256732"/>
            <a:ext cx="12702162" cy="59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1136AD-F33E-40FC-9F38-6EABC017A2F6}"/>
              </a:ext>
            </a:extLst>
          </p:cNvPr>
          <p:cNvSpPr/>
          <p:nvPr/>
        </p:nvSpPr>
        <p:spPr>
          <a:xfrm>
            <a:off x="461483" y="1479034"/>
            <a:ext cx="7132849" cy="3239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1) </a:t>
            </a:r>
            <a:r>
              <a:rPr lang="ko-KR" altLang="en-US" kern="0" dirty="0" err="1">
                <a:solidFill>
                  <a:srgbClr val="000000"/>
                </a:solidFill>
                <a:latin typeface="휴먼명조"/>
                <a:ea typeface="휴먼명조"/>
              </a:rPr>
              <a:t>표현자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 생성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(Descriptor)</a:t>
            </a: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Python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휴먼명조"/>
              </a:rPr>
              <a:t>Rdkit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(2020.03.06 Ver.)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에서 제공하는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196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개의 표현자를 생성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각 표현자들은 분자들이 가지고있는 물리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화학적 특징들을 가지고 있음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3A9023B7-7F19-4968-8F1F-DFC9A5A34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098637"/>
              </p:ext>
            </p:extLst>
          </p:nvPr>
        </p:nvGraphicFramePr>
        <p:xfrm>
          <a:off x="644364" y="2933330"/>
          <a:ext cx="10331129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122">
                  <a:extLst>
                    <a:ext uri="{9D8B030D-6E8A-4147-A177-3AD203B41FA5}">
                      <a16:colId xmlns:a16="http://schemas.microsoft.com/office/drawing/2014/main" val="975447174"/>
                    </a:ext>
                  </a:extLst>
                </a:gridCol>
                <a:gridCol w="2136172">
                  <a:extLst>
                    <a:ext uri="{9D8B030D-6E8A-4147-A177-3AD203B41FA5}">
                      <a16:colId xmlns:a16="http://schemas.microsoft.com/office/drawing/2014/main" val="907564559"/>
                    </a:ext>
                  </a:extLst>
                </a:gridCol>
                <a:gridCol w="5948835">
                  <a:extLst>
                    <a:ext uri="{9D8B030D-6E8A-4147-A177-3AD203B41FA5}">
                      <a16:colId xmlns:a16="http://schemas.microsoft.com/office/drawing/2014/main" val="2291611484"/>
                    </a:ext>
                  </a:extLst>
                </a:gridCol>
              </a:tblGrid>
              <a:tr h="202749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표현자</a:t>
                      </a:r>
                      <a:r>
                        <a:rPr lang="ko-KR" altLang="en-US" sz="1600" dirty="0"/>
                        <a:t> 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형식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109214"/>
                  </a:ext>
                </a:extLst>
              </a:tr>
              <a:tr h="202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MolWt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Numeric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수소를 제외한 분자량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분자의 무게</a:t>
                      </a:r>
                      <a:r>
                        <a:rPr lang="en-US" altLang="ko-KR" sz="1600" dirty="0"/>
                        <a:t>)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708151"/>
                  </a:ext>
                </a:extLst>
              </a:tr>
              <a:tr h="202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….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….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….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25397"/>
                  </a:ext>
                </a:extLst>
              </a:tr>
              <a:tr h="202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fr</a:t>
                      </a:r>
                      <a:r>
                        <a:rPr lang="en-US" altLang="ko-KR" sz="1600" dirty="0"/>
                        <a:t>_***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Numeric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‘***’</a:t>
                      </a:r>
                      <a:r>
                        <a:rPr lang="ko-KR" altLang="en-US" sz="1600" dirty="0"/>
                        <a:t>의 개수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56307"/>
                  </a:ext>
                </a:extLst>
              </a:tr>
              <a:tr h="202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TPSA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Numeric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극성을 띄는 표면적 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4865824"/>
                  </a:ext>
                </a:extLst>
              </a:tr>
              <a:tr h="202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/>
                        <a:t>NumRotatableBonds</a:t>
                      </a:r>
                      <a:endParaRPr lang="ko-KR" altLang="en-US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Numeric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회전 가능한 결합의 </a:t>
                      </a:r>
                      <a:r>
                        <a:rPr lang="ko-KR" altLang="en-US" sz="1600" dirty="0" err="1"/>
                        <a:t>갯수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866112"/>
                  </a:ext>
                </a:extLst>
              </a:tr>
            </a:tbl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DB897D-A0D5-4312-8FFD-5ACFC67CA6C7}"/>
              </a:ext>
            </a:extLst>
          </p:cNvPr>
          <p:cNvSpPr/>
          <p:nvPr/>
        </p:nvSpPr>
        <p:spPr>
          <a:xfrm>
            <a:off x="4027907" y="4930631"/>
            <a:ext cx="3352200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표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2&gt; </a:t>
            </a:r>
            <a:r>
              <a:rPr lang="en-US" altLang="ko-KR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RDKit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 Descriptor 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종류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941386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실험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비교 데이터를 위한 특징 변수 생성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3B02E-8C53-49A1-A4FD-D21A1224D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161" y="3583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CFECDE-A8B7-492A-9E28-BF913BD13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6" y="2256732"/>
            <a:ext cx="12702162" cy="59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1136AD-F33E-40FC-9F38-6EABC017A2F6}"/>
              </a:ext>
            </a:extLst>
          </p:cNvPr>
          <p:cNvSpPr/>
          <p:nvPr/>
        </p:nvSpPr>
        <p:spPr>
          <a:xfrm>
            <a:off x="461483" y="1479034"/>
            <a:ext cx="9192656" cy="2845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2)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분자 지문 생성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(Molecular Fingerprint)</a:t>
            </a: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분자 지문이란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각 분자들이 가지고 있는 구조들의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존재여부를 벡터 형태로 표현한 방식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Python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휴먼명조"/>
              </a:rPr>
              <a:t>Rdkit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(2020.03.06 Ver.)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에서 제공하는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Morgan Fingerprint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를 생성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DB897D-A0D5-4312-8FFD-5ACFC67CA6C7}"/>
              </a:ext>
            </a:extLst>
          </p:cNvPr>
          <p:cNvSpPr/>
          <p:nvPr/>
        </p:nvSpPr>
        <p:spPr>
          <a:xfrm>
            <a:off x="4496043" y="5489670"/>
            <a:ext cx="3199915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9&gt; </a:t>
            </a:r>
            <a:r>
              <a:rPr lang="en-US" altLang="ko-KR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RDKit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 Fingerprint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A0FDCFD-6023-4EDC-993A-35B105DDD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2" y="2901763"/>
            <a:ext cx="11269035" cy="267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69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실험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 </a:t>
            </a:r>
            <a:r>
              <a:rPr lang="ko-KR" altLang="en-US" sz="2000" dirty="0"/>
              <a:t>비교 데이터를 위한 특징 변수 생성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3B02E-8C53-49A1-A4FD-D21A1224D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161" y="3583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CFECDE-A8B7-492A-9E28-BF913BD13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6" y="2256732"/>
            <a:ext cx="12702162" cy="59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1136AD-F33E-40FC-9F38-6EABC017A2F6}"/>
              </a:ext>
            </a:extLst>
          </p:cNvPr>
          <p:cNvSpPr/>
          <p:nvPr/>
        </p:nvSpPr>
        <p:spPr>
          <a:xfrm>
            <a:off x="461483" y="1479034"/>
            <a:ext cx="7681490" cy="2451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3)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그래프 학습을 위한 인접행렬과 특징행렬 생성</a:t>
            </a:r>
            <a:endParaRPr lang="en-US" altLang="ko-KR" kern="0" dirty="0">
              <a:solidFill>
                <a:srgbClr val="000000"/>
              </a:solidFill>
              <a:latin typeface="휴먼명조"/>
              <a:ea typeface="휴먼명조"/>
            </a:endParaRP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분자 구조를 활용해 인접행렬과 특징행렬을 생성한다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.</a:t>
            </a: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인접행렬의 크기는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41*41,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특징행렬의 크기는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41*32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이다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.</a:t>
            </a:r>
          </a:p>
          <a:p>
            <a:pPr marL="285750" indent="-285750" algn="just" fontAlgn="base">
              <a:lnSpc>
                <a:spcPct val="160000"/>
              </a:lnSpc>
              <a:buFontTx/>
              <a:buChar char="-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특징행렬의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Feature(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원자번호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자유도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수소 수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결합 수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, </a:t>
            </a:r>
            <a:r>
              <a:rPr lang="ko-KR" altLang="en-US" sz="1600" kern="0" dirty="0" err="1">
                <a:solidFill>
                  <a:srgbClr val="000000"/>
                </a:solidFill>
                <a:latin typeface="휴먼명조"/>
              </a:rPr>
              <a:t>육각고리유무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)</a:t>
            </a: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</p:txBody>
      </p:sp>
      <p:pic>
        <p:nvPicPr>
          <p:cNvPr id="5122" name="Picture 2" descr="The chemical graph and adjacency matrix of the isopentane. ">
            <a:extLst>
              <a:ext uri="{FF2B5EF4-FFF2-40B4-BE49-F238E27FC236}">
                <a16:creationId xmlns:a16="http://schemas.microsoft.com/office/drawing/2014/main" id="{2CB89D33-7F8E-4FEE-B58C-661BBCFFF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05" y="3652195"/>
            <a:ext cx="5137969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CA1E1E-9D5D-477E-8FDB-9576462E5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27123"/>
            <a:ext cx="5925955" cy="296274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2075BE-C0BB-4718-A8BC-48B50FC32480}"/>
              </a:ext>
            </a:extLst>
          </p:cNvPr>
          <p:cNvSpPr/>
          <p:nvPr/>
        </p:nvSpPr>
        <p:spPr>
          <a:xfrm>
            <a:off x="1433981" y="6044542"/>
            <a:ext cx="3897221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10&gt;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분자 구조의 인접행렬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(A)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7F4832-85DA-477A-B51D-3AB4193EBB5A}"/>
              </a:ext>
            </a:extLst>
          </p:cNvPr>
          <p:cNvSpPr/>
          <p:nvPr/>
        </p:nvSpPr>
        <p:spPr>
          <a:xfrm>
            <a:off x="6799887" y="6044542"/>
            <a:ext cx="3886000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10&gt;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분자 구조의 특징행렬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(X)</a:t>
            </a:r>
            <a:endParaRPr lang="ko-KR" altLang="en-US" sz="1600" kern="0" dirty="0">
              <a:solidFill>
                <a:srgbClr val="000000"/>
              </a:solidFill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706362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실험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</a:t>
            </a:r>
            <a:r>
              <a:rPr lang="ko-KR" altLang="en-US" sz="2000" dirty="0"/>
              <a:t>사용 모델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3B02E-8C53-49A1-A4FD-D21A1224D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161" y="3583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CFECDE-A8B7-492A-9E28-BF913BD13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6" y="2256732"/>
            <a:ext cx="12702162" cy="59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1136AD-F33E-40FC-9F38-6EABC017A2F6}"/>
              </a:ext>
            </a:extLst>
          </p:cNvPr>
          <p:cNvSpPr/>
          <p:nvPr/>
        </p:nvSpPr>
        <p:spPr>
          <a:xfrm>
            <a:off x="461484" y="1479034"/>
            <a:ext cx="11091887" cy="1614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*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  <a:ea typeface="휴먼명조"/>
              </a:rPr>
              <a:t>랜덤 포레스트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(Random Forest)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1) </a:t>
            </a:r>
            <a:r>
              <a:rPr lang="ko-KR" altLang="en-US" sz="1600" kern="0" dirty="0" err="1">
                <a:solidFill>
                  <a:srgbClr val="000000"/>
                </a:solidFill>
                <a:latin typeface="휴먼명조"/>
                <a:ea typeface="휴먼명조"/>
              </a:rPr>
              <a:t>표현자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(Descriptor)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  <a:ea typeface="휴먼명조"/>
              </a:rPr>
              <a:t> 기반 랜덤 포레스트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2)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 분자 지문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(Fingerprint)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기반 랜덤 포레스트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각 변수를 기반으로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python </a:t>
            </a:r>
            <a:r>
              <a:rPr lang="en-US" altLang="ko-KR" sz="1600" kern="0" dirty="0" err="1">
                <a:solidFill>
                  <a:srgbClr val="000000"/>
                </a:solidFill>
                <a:latin typeface="휴먼명조"/>
              </a:rPr>
              <a:t>sklearn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의 트리 수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500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의 </a:t>
            </a:r>
            <a:r>
              <a:rPr lang="en-US" altLang="ko-KR" sz="1600" kern="0" dirty="0" err="1">
                <a:solidFill>
                  <a:srgbClr val="000000"/>
                </a:solidFill>
                <a:latin typeface="휴먼명조"/>
              </a:rPr>
              <a:t>RandomForestClassifier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를 이용하여 예측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5335CEDE-67CA-418F-8795-3791E7FE0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957" y="31258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2DE170B-ADB7-4179-B7F2-9F420E1E3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9BDA16B-B00B-4200-88E2-B49465945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43" y="23428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5718957D-6736-44C3-8A83-91F40F6BE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CEDF2E5-0653-4BCC-8E02-1AABD2E64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0" y="3505438"/>
            <a:ext cx="5490090" cy="27606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95E93E3-7203-49A1-8111-2EBB5957B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556" y="3513688"/>
            <a:ext cx="5117960" cy="277888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3C8E77-57D1-4F73-AA83-2A7F8C17A8ED}"/>
              </a:ext>
            </a:extLst>
          </p:cNvPr>
          <p:cNvSpPr/>
          <p:nvPr/>
        </p:nvSpPr>
        <p:spPr>
          <a:xfrm>
            <a:off x="1026084" y="6222988"/>
            <a:ext cx="4886274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11&gt;</a:t>
            </a:r>
            <a:r>
              <a:rPr lang="ko-KR" altLang="en-US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표현자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 기반 랜덤 포레스트 데이터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E1D1120-7B42-4C16-AB14-CFE5F425A149}"/>
              </a:ext>
            </a:extLst>
          </p:cNvPr>
          <p:cNvSpPr/>
          <p:nvPr/>
        </p:nvSpPr>
        <p:spPr>
          <a:xfrm>
            <a:off x="6639906" y="6183267"/>
            <a:ext cx="5198859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12&gt;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분자 지문 기반 랜덤 포레스트 데이터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4180600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실험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</a:t>
            </a:r>
            <a:r>
              <a:rPr lang="ko-KR" altLang="en-US" sz="2000" dirty="0"/>
              <a:t>사용 모델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3B02E-8C53-49A1-A4FD-D21A1224D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161" y="3583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CFECDE-A8B7-492A-9E28-BF913BD13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6" y="2256732"/>
            <a:ext cx="12702162" cy="59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1136AD-F33E-40FC-9F38-6EABC017A2F6}"/>
              </a:ext>
            </a:extLst>
          </p:cNvPr>
          <p:cNvSpPr/>
          <p:nvPr/>
        </p:nvSpPr>
        <p:spPr>
          <a:xfrm>
            <a:off x="461482" y="1479034"/>
            <a:ext cx="11352239" cy="2008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  <a:ea typeface="휴먼명조"/>
              </a:rPr>
              <a:t>그래프 </a:t>
            </a:r>
            <a:r>
              <a:rPr lang="ko-KR" altLang="en-US" sz="1600" kern="0" dirty="0" err="1">
                <a:solidFill>
                  <a:srgbClr val="000000"/>
                </a:solidFill>
                <a:latin typeface="휴먼명조"/>
                <a:ea typeface="휴먼명조"/>
              </a:rPr>
              <a:t>컨볼루션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  <a:ea typeface="휴먼명조"/>
              </a:rPr>
              <a:t> 네트워크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(Graph Convolution Network; GCN)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Propagation Rule</a:t>
            </a: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5335CEDE-67CA-418F-8795-3791E7FE0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957" y="31258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2DE170B-ADB7-4179-B7F2-9F420E1E3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9BDA16B-B00B-4200-88E2-B49465945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43" y="23428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5718957D-6736-44C3-8A83-91F40F6BE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51">
            <a:extLst>
              <a:ext uri="{FF2B5EF4-FFF2-40B4-BE49-F238E27FC236}">
                <a16:creationId xmlns:a16="http://schemas.microsoft.com/office/drawing/2014/main" id="{D8503762-30E3-4AD9-9AE8-FBCFFFCC3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CF46F424-10AE-4018-9C3F-4216B1F7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773BAC5E-2BBA-4E27-BACD-A9D1C5FC1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DABC57F4-13C2-4A0C-949F-11E114C48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AA76F02-2D66-46FC-A4B3-95ABB975A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82" y="2461667"/>
            <a:ext cx="8856036" cy="3676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14BE1B-4FF9-4802-9E94-58D915486DA9}"/>
              </a:ext>
            </a:extLst>
          </p:cNvPr>
          <p:cNvSpPr txBox="1"/>
          <p:nvPr/>
        </p:nvSpPr>
        <p:spPr>
          <a:xfrm>
            <a:off x="9073415" y="2777764"/>
            <a:ext cx="31185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ko-KR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σ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 :</a:t>
            </a:r>
            <a:r>
              <a:rPr lang="en-US" altLang="ko-KR" kern="0" dirty="0">
                <a:solidFill>
                  <a:srgbClr val="000000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  <a:ea typeface="휴먼명조"/>
              </a:rPr>
              <a:t>활성 함수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(</a:t>
            </a:r>
            <a:r>
              <a:rPr lang="en-US" altLang="ko-KR" kern="0" dirty="0" err="1">
                <a:solidFill>
                  <a:srgbClr val="000000"/>
                </a:solidFill>
                <a:latin typeface="휴먼명조"/>
                <a:ea typeface="휴먼명조"/>
              </a:rPr>
              <a:t>Relu</a:t>
            </a:r>
            <a:r>
              <a:rPr lang="en-US" altLang="ko-KR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  <a:p>
            <a:r>
              <a:rPr lang="en-US" altLang="ko-KR" kern="0" dirty="0">
                <a:solidFill>
                  <a:srgbClr val="000000"/>
                </a:solidFill>
                <a:latin typeface="휴먼명조"/>
              </a:rPr>
              <a:t>N : </a:t>
            </a:r>
            <a:r>
              <a:rPr lang="ko-KR" altLang="en-US" kern="0" dirty="0">
                <a:solidFill>
                  <a:srgbClr val="000000"/>
                </a:solidFill>
                <a:latin typeface="휴먼명조"/>
              </a:rPr>
              <a:t>노드 수</a:t>
            </a:r>
            <a:endParaRPr lang="en-US" altLang="ko-KR" kern="0" dirty="0">
              <a:solidFill>
                <a:srgbClr val="000000"/>
              </a:solidFill>
              <a:latin typeface="휴먼명조"/>
            </a:endParaRPr>
          </a:p>
          <a:p>
            <a:r>
              <a:rPr lang="en-US" altLang="ko-KR" dirty="0"/>
              <a:t>W : </a:t>
            </a:r>
            <a:r>
              <a:rPr lang="ko-KR" altLang="en-US" dirty="0"/>
              <a:t>가중치</a:t>
            </a:r>
            <a:endParaRPr lang="en-US" altLang="ko-KR" dirty="0"/>
          </a:p>
          <a:p>
            <a:r>
              <a:rPr lang="en-US" altLang="ko-KR" dirty="0"/>
              <a:t>H</a:t>
            </a:r>
            <a:r>
              <a:rPr lang="en-US" altLang="ko-KR" baseline="30000" dirty="0"/>
              <a:t>(l+1) 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f(H</a:t>
            </a:r>
            <a:r>
              <a:rPr lang="en-US" altLang="ko-KR" baseline="30000" dirty="0"/>
              <a:t>(l+1)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A) 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단 </a:t>
            </a:r>
            <a:r>
              <a:rPr lang="en-US" altLang="ko-KR" dirty="0"/>
              <a:t>H</a:t>
            </a:r>
            <a:r>
              <a:rPr lang="en-US" altLang="ko-KR" baseline="30000" dirty="0"/>
              <a:t>0</a:t>
            </a:r>
            <a:r>
              <a:rPr lang="en-US" altLang="ko-KR" dirty="0"/>
              <a:t> = X)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2654FCB-02A0-4D55-9DA5-38209541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657" y="7454766"/>
            <a:ext cx="4362450" cy="143827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92E3FF6-CB0C-49B4-B096-D4FEF2944DD5}"/>
              </a:ext>
            </a:extLst>
          </p:cNvPr>
          <p:cNvSpPr/>
          <p:nvPr/>
        </p:nvSpPr>
        <p:spPr>
          <a:xfrm>
            <a:off x="3049400" y="6180230"/>
            <a:ext cx="3823483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13&gt;GCN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Propagation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Rule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01828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졸업요건 정보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B485DE-98C5-49DA-8207-4A0E43BAA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4" y="1632241"/>
            <a:ext cx="12192000" cy="3593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B43469-5F45-4069-94DF-E3EE32796843}"/>
              </a:ext>
            </a:extLst>
          </p:cNvPr>
          <p:cNvSpPr txBox="1"/>
          <p:nvPr/>
        </p:nvSpPr>
        <p:spPr>
          <a:xfrm>
            <a:off x="410306" y="1139600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종합시험 및 외국어 시험 합격 사항</a:t>
            </a:r>
          </a:p>
        </p:txBody>
      </p:sp>
    </p:spTree>
    <p:extLst>
      <p:ext uri="{BB962C8B-B14F-4D97-AF65-F5344CB8AC3E}">
        <p14:creationId xmlns:p14="http://schemas.microsoft.com/office/powerpoint/2010/main" val="2435137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실험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</a:t>
            </a:r>
            <a:r>
              <a:rPr lang="ko-KR" altLang="en-US" sz="2000" dirty="0"/>
              <a:t>사용 모델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3B02E-8C53-49A1-A4FD-D21A1224D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161" y="3583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CFECDE-A8B7-492A-9E28-BF913BD13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6" y="2256732"/>
            <a:ext cx="12702162" cy="59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1136AD-F33E-40FC-9F38-6EABC017A2F6}"/>
              </a:ext>
            </a:extLst>
          </p:cNvPr>
          <p:cNvSpPr/>
          <p:nvPr/>
        </p:nvSpPr>
        <p:spPr>
          <a:xfrm>
            <a:off x="461482" y="1479034"/>
            <a:ext cx="11352239" cy="4372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  <a:ea typeface="휴먼명조"/>
              </a:rPr>
              <a:t>그래프 </a:t>
            </a:r>
            <a:r>
              <a:rPr lang="ko-KR" altLang="en-US" sz="1600" kern="0" dirty="0" err="1">
                <a:solidFill>
                  <a:srgbClr val="000000"/>
                </a:solidFill>
                <a:latin typeface="휴먼명조"/>
                <a:ea typeface="휴먼명조"/>
              </a:rPr>
              <a:t>컨볼루션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  <a:ea typeface="휴먼명조"/>
              </a:rPr>
              <a:t> 네트워크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(Graph Convolution Network; GCN)</a:t>
            </a: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Model </a:t>
            </a:r>
            <a:r>
              <a:rPr lang="en-US" altLang="ko-KR" sz="1600" kern="0" dirty="0" err="1">
                <a:solidFill>
                  <a:srgbClr val="000000"/>
                </a:solidFill>
                <a:latin typeface="휴먼명조"/>
              </a:rPr>
              <a:t>Archtecture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GCN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특성상 망을 깊게 쌓으면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Node Feature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정보가 퇴색되므로 깊게 쌓지 않음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또한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, Multi-label problem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이므로 </a:t>
            </a:r>
            <a:r>
              <a:rPr lang="en-US" altLang="ko-KR" sz="1600" kern="0" dirty="0" err="1">
                <a:solidFill>
                  <a:srgbClr val="000000"/>
                </a:solidFill>
                <a:latin typeface="휴먼명조"/>
              </a:rPr>
              <a:t>Ouput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 layer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에 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Sigmoid Function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</a:rPr>
              <a:t>사용</a:t>
            </a: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285750" indent="-285750" algn="just" fontAlgn="base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Parameter(Loss : Binary </a:t>
            </a:r>
            <a:r>
              <a:rPr lang="en-US" altLang="ko-KR" sz="1600" kern="0" dirty="0" err="1">
                <a:solidFill>
                  <a:srgbClr val="000000"/>
                </a:solidFill>
                <a:latin typeface="휴먼명조"/>
              </a:rPr>
              <a:t>CrossEntropy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</a:rPr>
              <a:t>, optimizer : Adam, Output Function: Sigmoid)</a:t>
            </a: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5335CEDE-67CA-418F-8795-3791E7FE0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957" y="31258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2DE170B-ADB7-4179-B7F2-9F420E1E3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9BDA16B-B00B-4200-88E2-B49465945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443" y="2342882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5718957D-6736-44C3-8A83-91F40F6BE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51">
            <a:extLst>
              <a:ext uri="{FF2B5EF4-FFF2-40B4-BE49-F238E27FC236}">
                <a16:creationId xmlns:a16="http://schemas.microsoft.com/office/drawing/2014/main" id="{D8503762-30E3-4AD9-9AE8-FBCFFFCC3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CF46F424-10AE-4018-9C3F-4216B1F7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773BAC5E-2BBA-4E27-BACD-A9D1C5FC1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DABC57F4-13C2-4A0C-949F-11E114C48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BF3B81-3EC3-410A-99BC-BCCA4C35F435}"/>
              </a:ext>
            </a:extLst>
          </p:cNvPr>
          <p:cNvSpPr/>
          <p:nvPr/>
        </p:nvSpPr>
        <p:spPr>
          <a:xfrm>
            <a:off x="8691613" y="388705"/>
            <a:ext cx="2404778" cy="5508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Graph Inputs – G(X,A)</a:t>
            </a:r>
            <a:endParaRPr lang="ko-KR" altLang="en-US" sz="16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CCB6FA4-6245-4962-9766-17A3892CF914}"/>
              </a:ext>
            </a:extLst>
          </p:cNvPr>
          <p:cNvCxnSpPr>
            <a:cxnSpLocks/>
          </p:cNvCxnSpPr>
          <p:nvPr/>
        </p:nvCxnSpPr>
        <p:spPr>
          <a:xfrm flipH="1">
            <a:off x="9894002" y="917376"/>
            <a:ext cx="2155" cy="36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96DDFC-4D9F-44FD-8A85-C723B4CC3788}"/>
              </a:ext>
            </a:extLst>
          </p:cNvPr>
          <p:cNvSpPr/>
          <p:nvPr/>
        </p:nvSpPr>
        <p:spPr>
          <a:xfrm>
            <a:off x="8642161" y="1249765"/>
            <a:ext cx="2454230" cy="5537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Graph Conv, 80</a:t>
            </a:r>
            <a:endParaRPr lang="ko-KR" altLang="en-US" sz="16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074B33-AF52-46C1-AABA-44B1D69D8F43}"/>
              </a:ext>
            </a:extLst>
          </p:cNvPr>
          <p:cNvSpPr/>
          <p:nvPr/>
        </p:nvSpPr>
        <p:spPr>
          <a:xfrm>
            <a:off x="8645205" y="2121942"/>
            <a:ext cx="2451186" cy="5893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DropOut</a:t>
            </a:r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EC7B145-5E22-412A-829B-631EE39EB801}"/>
              </a:ext>
            </a:extLst>
          </p:cNvPr>
          <p:cNvSpPr/>
          <p:nvPr/>
        </p:nvSpPr>
        <p:spPr>
          <a:xfrm>
            <a:off x="8639117" y="4929231"/>
            <a:ext cx="2454230" cy="5893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FC Layer</a:t>
            </a:r>
            <a:endParaRPr lang="ko-KR" altLang="en-US" sz="1600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A4962F9-180C-4A48-8B9A-C6875F32D0A2}"/>
              </a:ext>
            </a:extLst>
          </p:cNvPr>
          <p:cNvSpPr/>
          <p:nvPr/>
        </p:nvSpPr>
        <p:spPr>
          <a:xfrm>
            <a:off x="8639118" y="5863180"/>
            <a:ext cx="2454229" cy="58930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Predictor(381)</a:t>
            </a:r>
            <a:endParaRPr lang="ko-KR" altLang="en-US" sz="16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405EB7C-A8D3-4470-9362-7334C36A4C08}"/>
              </a:ext>
            </a:extLst>
          </p:cNvPr>
          <p:cNvCxnSpPr>
            <a:cxnSpLocks/>
          </p:cNvCxnSpPr>
          <p:nvPr/>
        </p:nvCxnSpPr>
        <p:spPr>
          <a:xfrm flipH="1">
            <a:off x="9889753" y="1784729"/>
            <a:ext cx="2155" cy="36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D490BD40-61D6-4429-A8D6-E7FB70C8D97D}"/>
              </a:ext>
            </a:extLst>
          </p:cNvPr>
          <p:cNvCxnSpPr>
            <a:cxnSpLocks/>
          </p:cNvCxnSpPr>
          <p:nvPr/>
        </p:nvCxnSpPr>
        <p:spPr>
          <a:xfrm flipH="1">
            <a:off x="9894002" y="2724446"/>
            <a:ext cx="2155" cy="36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478D05C-0BC2-4C73-9996-38B534869D91}"/>
              </a:ext>
            </a:extLst>
          </p:cNvPr>
          <p:cNvSpPr/>
          <p:nvPr/>
        </p:nvSpPr>
        <p:spPr>
          <a:xfrm>
            <a:off x="8642161" y="3056835"/>
            <a:ext cx="2454230" cy="5537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/>
              <a:t>Graph Conv, 80</a:t>
            </a:r>
            <a:endParaRPr lang="ko-KR" altLang="en-US" sz="16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FDC498E-77A7-4819-986B-9C78516D0F09}"/>
              </a:ext>
            </a:extLst>
          </p:cNvPr>
          <p:cNvSpPr/>
          <p:nvPr/>
        </p:nvSpPr>
        <p:spPr>
          <a:xfrm>
            <a:off x="8642161" y="3947156"/>
            <a:ext cx="2451186" cy="58930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DropOut</a:t>
            </a:r>
            <a:endParaRPr lang="ko-KR" altLang="en-US" sz="16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ABB89E7-08BF-45BB-9B80-7E3B3D4B3602}"/>
              </a:ext>
            </a:extLst>
          </p:cNvPr>
          <p:cNvCxnSpPr>
            <a:cxnSpLocks/>
          </p:cNvCxnSpPr>
          <p:nvPr/>
        </p:nvCxnSpPr>
        <p:spPr>
          <a:xfrm flipH="1">
            <a:off x="9886709" y="3609943"/>
            <a:ext cx="2155" cy="36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31BE030-DC0D-4CCD-A9E1-4B9AEEF92B4D}"/>
              </a:ext>
            </a:extLst>
          </p:cNvPr>
          <p:cNvCxnSpPr>
            <a:cxnSpLocks/>
          </p:cNvCxnSpPr>
          <p:nvPr/>
        </p:nvCxnSpPr>
        <p:spPr>
          <a:xfrm flipH="1">
            <a:off x="9864077" y="4543707"/>
            <a:ext cx="2155" cy="36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E71DD7C4-1EBE-4A6C-8034-D577CBD9B778}"/>
              </a:ext>
            </a:extLst>
          </p:cNvPr>
          <p:cNvCxnSpPr>
            <a:cxnSpLocks/>
          </p:cNvCxnSpPr>
          <p:nvPr/>
        </p:nvCxnSpPr>
        <p:spPr>
          <a:xfrm flipH="1">
            <a:off x="9861922" y="5518532"/>
            <a:ext cx="2155" cy="3628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D0B60267-1735-4A9D-80DC-FEEA848CE4A2}"/>
              </a:ext>
            </a:extLst>
          </p:cNvPr>
          <p:cNvSpPr/>
          <p:nvPr/>
        </p:nvSpPr>
        <p:spPr>
          <a:xfrm>
            <a:off x="8167387" y="6381988"/>
            <a:ext cx="3389069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14&gt;Model </a:t>
            </a:r>
            <a:r>
              <a:rPr lang="en-US" altLang="ko-KR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Archtecture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</p:spTree>
    <p:extLst>
      <p:ext uri="{BB962C8B-B14F-4D97-AF65-F5344CB8AC3E}">
        <p14:creationId xmlns:p14="http://schemas.microsoft.com/office/powerpoint/2010/main" val="3808679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실험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3.</a:t>
            </a:r>
            <a:r>
              <a:rPr lang="ko-KR" altLang="en-US" sz="2000" dirty="0"/>
              <a:t>사용 모델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3B02E-8C53-49A1-A4FD-D21A1224D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1161" y="35830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6CFECDE-A8B7-492A-9E28-BF913BD13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6976" y="2256732"/>
            <a:ext cx="12702162" cy="592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31136AD-F33E-40FC-9F38-6EABC017A2F6}"/>
              </a:ext>
            </a:extLst>
          </p:cNvPr>
          <p:cNvSpPr/>
          <p:nvPr/>
        </p:nvSpPr>
        <p:spPr>
          <a:xfrm>
            <a:off x="461482" y="1479034"/>
            <a:ext cx="11352239" cy="432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* 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  <a:ea typeface="휴먼명조"/>
              </a:rPr>
              <a:t>데이터 증대 그래프 </a:t>
            </a:r>
            <a:r>
              <a:rPr lang="ko-KR" altLang="en-US" sz="1600" kern="0" dirty="0" err="1">
                <a:solidFill>
                  <a:srgbClr val="000000"/>
                </a:solidFill>
                <a:latin typeface="휴먼명조"/>
                <a:ea typeface="휴먼명조"/>
              </a:rPr>
              <a:t>컨볼루션</a:t>
            </a:r>
            <a:r>
              <a:rPr lang="ko-KR" altLang="en-US" sz="1600" kern="0" dirty="0">
                <a:solidFill>
                  <a:srgbClr val="000000"/>
                </a:solidFill>
                <a:latin typeface="휴먼명조"/>
                <a:ea typeface="휴먼명조"/>
              </a:rPr>
              <a:t> 네트워크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(Augmentation Graph Convolution Network; </a:t>
            </a:r>
            <a:r>
              <a:rPr lang="en-US" altLang="ko-KR" sz="1600" kern="0" dirty="0" err="1">
                <a:solidFill>
                  <a:srgbClr val="000000"/>
                </a:solidFill>
                <a:latin typeface="휴먼명조"/>
                <a:ea typeface="휴먼명조"/>
              </a:rPr>
              <a:t>Aug_GCN</a:t>
            </a:r>
            <a:r>
              <a:rPr lang="en-US" altLang="ko-KR" sz="1600" kern="0" dirty="0">
                <a:solidFill>
                  <a:srgbClr val="000000"/>
                </a:solidFill>
                <a:latin typeface="휴먼명조"/>
                <a:ea typeface="휴먼명조"/>
              </a:rPr>
              <a:t>)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5335CEDE-67CA-418F-8795-3791E7FE0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957" y="31258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2DE170B-ADB7-4179-B7F2-9F420E1E3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5718957D-6736-44C3-8A83-91F40F6BE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51">
            <a:extLst>
              <a:ext uri="{FF2B5EF4-FFF2-40B4-BE49-F238E27FC236}">
                <a16:creationId xmlns:a16="http://schemas.microsoft.com/office/drawing/2014/main" id="{D8503762-30E3-4AD9-9AE8-FBCFFFCC3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CF46F424-10AE-4018-9C3F-4216B1F7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773BAC5E-2BBA-4E27-BACD-A9D1C5FC1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DABC57F4-13C2-4A0C-949F-11E114C48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C1B7E-69C2-4140-870C-A6B8BE072A25}"/>
              </a:ext>
            </a:extLst>
          </p:cNvPr>
          <p:cNvSpPr txBox="1"/>
          <p:nvPr/>
        </p:nvSpPr>
        <p:spPr>
          <a:xfrm>
            <a:off x="461482" y="1951375"/>
            <a:ext cx="1158512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앞서 설명한 방법대로 하나의 분자에 여러 </a:t>
            </a:r>
            <a:r>
              <a:rPr lang="en-US" altLang="ko-KR" dirty="0"/>
              <a:t>SMILES</a:t>
            </a:r>
            <a:r>
              <a:rPr lang="ko-KR" altLang="en-US" dirty="0"/>
              <a:t>가 존재함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SMILES</a:t>
            </a:r>
            <a:r>
              <a:rPr lang="ko-KR" altLang="en-US" dirty="0"/>
              <a:t>가 쓰여진 순서가 다르면</a:t>
            </a:r>
            <a:r>
              <a:rPr lang="en-US" altLang="ko-KR" dirty="0"/>
              <a:t>, </a:t>
            </a:r>
            <a:r>
              <a:rPr lang="ko-KR" altLang="en-US" dirty="0"/>
              <a:t>인접행렬과 특징행렬의 모양의 변화가 생김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연구를 위해 수집된 데이터는 </a:t>
            </a:r>
            <a:r>
              <a:rPr lang="en-US" altLang="ko-KR" dirty="0"/>
              <a:t>CANONICAL SMILES</a:t>
            </a:r>
            <a:r>
              <a:rPr lang="ko-KR" altLang="en-US" dirty="0"/>
              <a:t>와</a:t>
            </a:r>
            <a:r>
              <a:rPr lang="en-US" altLang="ko-KR" dirty="0"/>
              <a:t> SMILES,</a:t>
            </a:r>
            <a:r>
              <a:rPr lang="ko-KR" altLang="en-US" dirty="0"/>
              <a:t> 즉 표현은 달라도 같은 분자데이터가 존재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BFC13AB-ACBC-4370-8567-4040D0D4C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9688D6E-5FAF-45E9-A07C-064EDBC41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5E043693-1E52-4668-A812-4A17A440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960D15A-09B0-45EF-ACF5-233C9900A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7C5C9284-C24B-435B-B154-44164D552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8C5CA355-B61F-427F-8BA0-8E66AAA49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9FC8567D-4335-4C6B-843A-B52F47173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AFF3DE42-593E-4D5B-8AE2-3C0FBD26E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335809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85605497-9A3D-4813-AA23-F279E7D46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10CC1DAA-0B3F-48EA-AA39-22B5AC400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735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IV.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성능 평가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5335CEDE-67CA-418F-8795-3791E7FE0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957" y="31258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2DE170B-ADB7-4179-B7F2-9F420E1E3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5718957D-6736-44C3-8A83-91F40F6BE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51">
            <a:extLst>
              <a:ext uri="{FF2B5EF4-FFF2-40B4-BE49-F238E27FC236}">
                <a16:creationId xmlns:a16="http://schemas.microsoft.com/office/drawing/2014/main" id="{D8503762-30E3-4AD9-9AE8-FBCFFFCC3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CF46F424-10AE-4018-9C3F-4216B1F7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773BAC5E-2BBA-4E27-BACD-A9D1C5FC1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DABC57F4-13C2-4A0C-949F-11E114C48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BFC13AB-ACBC-4370-8567-4040D0D4C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9688D6E-5FAF-45E9-A07C-064EDBC41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5E043693-1E52-4668-A812-4A17A440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960D15A-09B0-45EF-ACF5-233C9900A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7C5C9284-C24B-435B-B154-44164D552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8C5CA355-B61F-427F-8BA0-8E66AAA49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9FC8567D-4335-4C6B-843A-B52F47173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AFF3DE42-593E-4D5B-8AE2-3C0FBD26E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335809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85605497-9A3D-4813-AA23-F279E7D46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10CC1DAA-0B3F-48EA-AA39-22B5AC400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4AD3FEE-3D22-45D8-BFCA-F3212B36D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DE162AD4-7F6B-4850-8553-7589A46FB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1E544FED-D173-482A-9B60-723BA3652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6BF0369-AC83-44FC-9F2A-67447DFDE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2836D731-B2CB-4C8B-90B0-4AA1E1BB4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995BDC31-25AF-42FB-AA92-2B59E5D8B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107" y="90545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081BCE5-0E7B-47EA-BA69-081694501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FA2BEEB8-0379-468A-9A94-4B8EC61F4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C813889C-9017-45E1-AE02-9292F626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5B593984-62E1-4B77-9A99-97C41441E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3FED1D99-E052-4A20-B59B-1E8079ABE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8241FCDD-44FA-4476-A9F1-6D86247C8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6FD0A741-18AC-4D49-8C9C-5EA2666CC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15" y="572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F0013A-120F-4E87-87D2-1990EA47EBFB}"/>
              </a:ext>
            </a:extLst>
          </p:cNvPr>
          <p:cNvSpPr/>
          <p:nvPr/>
        </p:nvSpPr>
        <p:spPr>
          <a:xfrm>
            <a:off x="469646" y="1261115"/>
            <a:ext cx="5181645" cy="4470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solidFill>
                  <a:srgbClr val="000000"/>
                </a:solidFill>
                <a:latin typeface="휴먼명조"/>
                <a:ea typeface="휴먼명조"/>
              </a:rPr>
              <a:t>*</a:t>
            </a:r>
            <a:r>
              <a:rPr lang="ko-KR" altLang="en-US" sz="2000" kern="0" dirty="0">
                <a:solidFill>
                  <a:srgbClr val="000000"/>
                </a:solidFill>
                <a:ea typeface="휴먼명조"/>
              </a:rPr>
              <a:t>모델의 평가척도</a:t>
            </a:r>
            <a:endParaRPr lang="en-US" altLang="ko-KR" sz="2000" kern="0" dirty="0">
              <a:solidFill>
                <a:srgbClr val="000000"/>
              </a:solidFill>
              <a:ea typeface="휴먼명조"/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r>
              <a:rPr lang="en-US" altLang="ko-KR" sz="1600" kern="0" dirty="0">
                <a:solidFill>
                  <a:srgbClr val="000000"/>
                </a:solidFill>
              </a:rPr>
              <a:t>Accuracy: </a:t>
            </a:r>
            <a:r>
              <a:rPr lang="ko-KR" altLang="en-US" sz="1600" kern="0" dirty="0">
                <a:solidFill>
                  <a:srgbClr val="000000"/>
                </a:solidFill>
              </a:rPr>
              <a:t>전체 부작용 중 실제로 맞춘 비율</a:t>
            </a:r>
            <a:endParaRPr lang="en-US" altLang="ko-KR" sz="1600" kern="0" dirty="0">
              <a:solidFill>
                <a:srgbClr val="000000"/>
              </a:solidFill>
            </a:endParaRP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r>
              <a:rPr lang="en-US" altLang="ko-KR" sz="1600" dirty="0"/>
              <a:t>Hamming</a:t>
            </a:r>
            <a:r>
              <a:rPr lang="ko-KR" altLang="en-US" sz="1600" dirty="0"/>
              <a:t> </a:t>
            </a:r>
            <a:r>
              <a:rPr lang="en-US" altLang="ko-KR" sz="1600" dirty="0"/>
              <a:t>Loss:</a:t>
            </a:r>
          </a:p>
          <a:p>
            <a:pPr marL="342900" indent="-342900" algn="just" fontAlgn="base">
              <a:lnSpc>
                <a:spcPct val="160000"/>
              </a:lnSpc>
              <a:buAutoNum type="arabicParenR"/>
            </a:pPr>
            <a:endParaRPr lang="en-US" altLang="ko-KR" sz="1600" dirty="0"/>
          </a:p>
          <a:p>
            <a:pPr algn="just" fontAlgn="base">
              <a:lnSpc>
                <a:spcPct val="160000"/>
              </a:lnSpc>
            </a:pPr>
            <a:endParaRPr lang="en-US" altLang="ko-KR" sz="1600" dirty="0"/>
          </a:p>
          <a:p>
            <a:pPr algn="just" fontAlgn="base">
              <a:lnSpc>
                <a:spcPct val="160000"/>
              </a:lnSpc>
            </a:pPr>
            <a:endParaRPr lang="en-US" altLang="ko-KR" sz="1600" dirty="0"/>
          </a:p>
          <a:p>
            <a:pPr algn="just" fontAlgn="base">
              <a:lnSpc>
                <a:spcPct val="160000"/>
              </a:lnSpc>
            </a:pPr>
            <a:endParaRPr lang="en-US" altLang="ko-KR" sz="1600" dirty="0"/>
          </a:p>
          <a:p>
            <a:pPr algn="just" fontAlgn="base">
              <a:lnSpc>
                <a:spcPct val="160000"/>
              </a:lnSpc>
            </a:pPr>
            <a:r>
              <a:rPr lang="en-US" altLang="ko-KR" sz="1600" dirty="0"/>
              <a:t>*5-Fold Cross Validation</a:t>
            </a:r>
            <a:r>
              <a:rPr lang="ko-KR" altLang="en-US" sz="1600" dirty="0"/>
              <a:t>을 진행하여 총 </a:t>
            </a:r>
            <a:r>
              <a:rPr lang="en-US" altLang="ko-KR" sz="1600" dirty="0"/>
              <a:t>Mean</a:t>
            </a:r>
            <a:r>
              <a:rPr lang="ko-KR" altLang="en-US" sz="1600" dirty="0"/>
              <a:t>과 </a:t>
            </a:r>
            <a:r>
              <a:rPr lang="en-US" altLang="ko-KR" sz="1600" dirty="0"/>
              <a:t>Std </a:t>
            </a:r>
            <a:r>
              <a:rPr lang="ko-KR" altLang="en-US" sz="1600" dirty="0"/>
              <a:t>값을 구함</a:t>
            </a:r>
            <a:endParaRPr lang="en-US" altLang="ko-KR" sz="1600" dirty="0"/>
          </a:p>
          <a:p>
            <a:pPr algn="just" fontAlgn="base">
              <a:lnSpc>
                <a:spcPct val="160000"/>
              </a:lnSpc>
            </a:pPr>
            <a:endParaRPr lang="en-US" altLang="ko-KR" sz="1600" dirty="0"/>
          </a:p>
          <a:p>
            <a:pPr algn="just" fontAlgn="base">
              <a:lnSpc>
                <a:spcPct val="160000"/>
              </a:lnSpc>
            </a:pPr>
            <a:endParaRPr lang="en-US" altLang="ko-KR" sz="1600" kern="0" dirty="0">
              <a:solidFill>
                <a:srgbClr val="000000"/>
              </a:solidFill>
              <a:latin typeface="휴먼명조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ECF5542-35D2-452E-8EEF-89E8F51E2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261524"/>
              </p:ext>
            </p:extLst>
          </p:nvPr>
        </p:nvGraphicFramePr>
        <p:xfrm>
          <a:off x="5910930" y="1261115"/>
          <a:ext cx="5635194" cy="5227304"/>
        </p:xfrm>
        <a:graphic>
          <a:graphicData uri="http://schemas.openxmlformats.org/drawingml/2006/table">
            <a:tbl>
              <a:tblPr/>
              <a:tblGrid>
                <a:gridCol w="1545182">
                  <a:extLst>
                    <a:ext uri="{9D8B030D-6E8A-4147-A177-3AD203B41FA5}">
                      <a16:colId xmlns:a16="http://schemas.microsoft.com/office/drawing/2014/main" val="3425220374"/>
                    </a:ext>
                  </a:extLst>
                </a:gridCol>
                <a:gridCol w="1022503">
                  <a:extLst>
                    <a:ext uri="{9D8B030D-6E8A-4147-A177-3AD203B41FA5}">
                      <a16:colId xmlns:a16="http://schemas.microsoft.com/office/drawing/2014/main" val="2419680502"/>
                    </a:ext>
                  </a:extLst>
                </a:gridCol>
                <a:gridCol w="1022503">
                  <a:extLst>
                    <a:ext uri="{9D8B030D-6E8A-4147-A177-3AD203B41FA5}">
                      <a16:colId xmlns:a16="http://schemas.microsoft.com/office/drawing/2014/main" val="1947681979"/>
                    </a:ext>
                  </a:extLst>
                </a:gridCol>
                <a:gridCol w="1022503">
                  <a:extLst>
                    <a:ext uri="{9D8B030D-6E8A-4147-A177-3AD203B41FA5}">
                      <a16:colId xmlns:a16="http://schemas.microsoft.com/office/drawing/2014/main" val="4154805715"/>
                    </a:ext>
                  </a:extLst>
                </a:gridCol>
                <a:gridCol w="1022503">
                  <a:extLst>
                    <a:ext uri="{9D8B030D-6E8A-4147-A177-3AD203B41FA5}">
                      <a16:colId xmlns:a16="http://schemas.microsoft.com/office/drawing/2014/main" val="3947811574"/>
                    </a:ext>
                  </a:extLst>
                </a:gridCol>
              </a:tblGrid>
              <a:tr h="62912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신명조"/>
                        </a:rPr>
                        <a:t>Model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신명조"/>
                        </a:rPr>
                        <a:t>Accuracy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신명조"/>
                        </a:rPr>
                        <a:t>Hamming loss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944598"/>
                  </a:ext>
                </a:extLst>
              </a:tr>
              <a:tr h="5258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신명조"/>
                        </a:rPr>
                        <a:t>Mean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신명조"/>
                        </a:rPr>
                        <a:t>Std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신명조"/>
                        </a:rPr>
                        <a:t>Mean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신명조"/>
                        </a:rPr>
                        <a:t>Std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272660"/>
                  </a:ext>
                </a:extLst>
              </a:tr>
              <a:tr h="1018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RF</a:t>
                      </a:r>
                    </a:p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(Descriptor)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0.776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0.0035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0.0035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059766"/>
                  </a:ext>
                </a:extLst>
              </a:tr>
              <a:tr h="1018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RF</a:t>
                      </a:r>
                    </a:p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(Fingerprint)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0.7748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0.225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0.0031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782967"/>
                  </a:ext>
                </a:extLst>
              </a:tr>
              <a:tr h="1018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한양신명조"/>
                        </a:rPr>
                        <a:t>GCN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0.7439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0.256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0.009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565557"/>
                  </a:ext>
                </a:extLst>
              </a:tr>
              <a:tr h="10180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Aug_GCN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0.781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0.218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34806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AC1BD243-ACA8-4D03-803A-C31B2713534B}"/>
              </a:ext>
            </a:extLst>
          </p:cNvPr>
          <p:cNvSpPr/>
          <p:nvPr/>
        </p:nvSpPr>
        <p:spPr>
          <a:xfrm>
            <a:off x="5910931" y="5439106"/>
            <a:ext cx="5635194" cy="1049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45A7ED-3399-4EBA-B4CB-375ECED0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824" y="2683304"/>
            <a:ext cx="47625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86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V.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결론 및 향후 과제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9B033C-FE6D-4CD3-B0AF-5D0DF99DD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48C096B-14D2-4101-BD3D-4762BBA447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295883C6-E717-4542-87D3-797251947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5335CEDE-67CA-418F-8795-3791E7FE0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957" y="312583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2DE170B-ADB7-4179-B7F2-9F420E1E3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5718957D-6736-44C3-8A83-91F40F6BE9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" name="Rectangle 51">
            <a:extLst>
              <a:ext uri="{FF2B5EF4-FFF2-40B4-BE49-F238E27FC236}">
                <a16:creationId xmlns:a16="http://schemas.microsoft.com/office/drawing/2014/main" id="{D8503762-30E3-4AD9-9AE8-FBCFFFCC37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53">
            <a:extLst>
              <a:ext uri="{FF2B5EF4-FFF2-40B4-BE49-F238E27FC236}">
                <a16:creationId xmlns:a16="http://schemas.microsoft.com/office/drawing/2014/main" id="{CF46F424-10AE-4018-9C3F-4216B1F73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" name="Rectangle 55">
            <a:extLst>
              <a:ext uri="{FF2B5EF4-FFF2-40B4-BE49-F238E27FC236}">
                <a16:creationId xmlns:a16="http://schemas.microsoft.com/office/drawing/2014/main" id="{773BAC5E-2BBA-4E27-BACD-A9D1C5FC1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DABC57F4-13C2-4A0C-949F-11E114C48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BFC13AB-ACBC-4370-8567-4040D0D4C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89688D6E-5FAF-45E9-A07C-064EDBC41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5E043693-1E52-4668-A812-4A17A440E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8">
            <a:extLst>
              <a:ext uri="{FF2B5EF4-FFF2-40B4-BE49-F238E27FC236}">
                <a16:creationId xmlns:a16="http://schemas.microsoft.com/office/drawing/2014/main" id="{6960D15A-09B0-45EF-ACF5-233C9900A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7C5C9284-C24B-435B-B154-44164D5529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8C5CA355-B61F-427F-8BA0-8E66AAA49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9FC8567D-4335-4C6B-843A-B52F47173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AFF3DE42-593E-4D5B-8AE2-3C0FBD26E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3358091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85605497-9A3D-4813-AA23-F279E7D46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Rectangle 29">
            <a:extLst>
              <a:ext uri="{FF2B5EF4-FFF2-40B4-BE49-F238E27FC236}">
                <a16:creationId xmlns:a16="http://schemas.microsoft.com/office/drawing/2014/main" id="{10CC1DAA-0B3F-48EA-AA39-22B5AC400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4AD3FEE-3D22-45D8-BFCA-F3212B36D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DE162AD4-7F6B-4850-8553-7589A46FB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1E544FED-D173-482A-9B60-723BA3652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C6BF0369-AC83-44FC-9F2A-67447DFDE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2836D731-B2CB-4C8B-90B0-4AA1E1BB4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Rectangle 10">
            <a:extLst>
              <a:ext uri="{FF2B5EF4-FFF2-40B4-BE49-F238E27FC236}">
                <a16:creationId xmlns:a16="http://schemas.microsoft.com/office/drawing/2014/main" id="{995BDC31-25AF-42FB-AA92-2B59E5D8B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107" y="90545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081BCE5-0E7B-47EA-BA69-081694501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FA2BEEB8-0379-468A-9A94-4B8EC61F46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C813889C-9017-45E1-AE02-9292F626B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5B593984-62E1-4B77-9A99-97C41441E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5" name="Rectangle 8">
            <a:extLst>
              <a:ext uri="{FF2B5EF4-FFF2-40B4-BE49-F238E27FC236}">
                <a16:creationId xmlns:a16="http://schemas.microsoft.com/office/drawing/2014/main" id="{3FED1D99-E052-4A20-B59B-1E8079ABE0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8241FCDD-44FA-4476-A9F1-6D86247C8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6FD0A741-18AC-4D49-8C9C-5EA2666CC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115" y="5729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CF0013A-120F-4E87-87D2-1990EA47EBFB}"/>
              </a:ext>
            </a:extLst>
          </p:cNvPr>
          <p:cNvSpPr/>
          <p:nvPr/>
        </p:nvSpPr>
        <p:spPr>
          <a:xfrm>
            <a:off x="469646" y="1095006"/>
            <a:ext cx="11722354" cy="6218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sz="2000" dirty="0"/>
              <a:t>* </a:t>
            </a:r>
            <a:r>
              <a:rPr lang="ko-KR" altLang="en-US" sz="2000" dirty="0"/>
              <a:t>결론 </a:t>
            </a:r>
            <a:endParaRPr lang="en-US" altLang="ko-KR" sz="20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본 연구에서는</a:t>
            </a:r>
            <a:r>
              <a:rPr lang="en-US" altLang="ko-KR" sz="1600" dirty="0"/>
              <a:t> </a:t>
            </a:r>
            <a:r>
              <a:rPr lang="ko-KR" altLang="en-US" sz="1600" dirty="0"/>
              <a:t>그래프 기반 학습을 이용한 부작용 예측을 보여주었음</a:t>
            </a:r>
            <a:endParaRPr lang="en-US" altLang="ko-KR" sz="1600" dirty="0"/>
          </a:p>
          <a:p>
            <a:pPr marL="342900" indent="-342900" fontAlgn="base">
              <a:lnSpc>
                <a:spcPct val="150000"/>
              </a:lnSpc>
              <a:buAutoNum type="arabicParenR"/>
            </a:pPr>
            <a:r>
              <a:rPr lang="en-US" altLang="ko-KR" sz="1600" dirty="0"/>
              <a:t>1</a:t>
            </a:r>
            <a:r>
              <a:rPr lang="ko-KR" altLang="en-US" sz="1600" dirty="0"/>
              <a:t>차원 기반 표현법인 </a:t>
            </a:r>
            <a:r>
              <a:rPr lang="en-US" altLang="ko-KR" sz="1600" dirty="0"/>
              <a:t>SMILES</a:t>
            </a:r>
            <a:r>
              <a:rPr lang="ko-KR" altLang="en-US" sz="1600" dirty="0"/>
              <a:t>를 그래프 기반 데이터로 구축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2)</a:t>
            </a:r>
            <a:r>
              <a:rPr lang="ko-KR" altLang="en-US" sz="1600" dirty="0"/>
              <a:t>  그래프 기반 데이터와 </a:t>
            </a:r>
            <a:r>
              <a:rPr lang="en-US" altLang="ko-KR" sz="1600" dirty="0"/>
              <a:t>SMILES</a:t>
            </a:r>
            <a:r>
              <a:rPr lang="ko-KR" altLang="en-US" sz="1600" dirty="0"/>
              <a:t>의 특징을 살려 데이터 증대를 하였음</a:t>
            </a:r>
            <a:endParaRPr lang="en-US" altLang="ko-KR" sz="1600" dirty="0"/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4</a:t>
            </a:r>
            <a:r>
              <a:rPr lang="ko-KR" altLang="en-US" sz="1600" dirty="0"/>
              <a:t>개의 모델 성능평가 결과 데이터 증대를 한 </a:t>
            </a:r>
            <a:r>
              <a:rPr lang="en-US" altLang="ko-KR" sz="1600" dirty="0" err="1"/>
              <a:t>Aug_GCN</a:t>
            </a:r>
            <a:r>
              <a:rPr lang="ko-KR" altLang="en-US" sz="1600" dirty="0"/>
              <a:t>의 </a:t>
            </a:r>
            <a:r>
              <a:rPr lang="en-US" altLang="ko-KR" sz="1600" dirty="0"/>
              <a:t>Accuracy</a:t>
            </a:r>
            <a:r>
              <a:rPr lang="ko-KR" altLang="en-US" sz="1600" dirty="0"/>
              <a:t>와 </a:t>
            </a:r>
            <a:r>
              <a:rPr lang="en-US" altLang="ko-KR" sz="1600" dirty="0" err="1"/>
              <a:t>Haming</a:t>
            </a:r>
            <a:r>
              <a:rPr lang="en-US" altLang="ko-KR" sz="1600" dirty="0"/>
              <a:t> Loss</a:t>
            </a:r>
            <a:r>
              <a:rPr lang="ko-KR" altLang="en-US" sz="1600" dirty="0"/>
              <a:t>의 결과가 가장 좋았음</a:t>
            </a:r>
            <a:endParaRPr lang="en-US" altLang="ko-KR" dirty="0"/>
          </a:p>
          <a:p>
            <a:pPr fontAlgn="base"/>
            <a:r>
              <a:rPr lang="en-US" altLang="ko-KR" sz="2000"/>
              <a:t>*</a:t>
            </a:r>
            <a:r>
              <a:rPr lang="ko-KR" altLang="en-US" sz="2000" dirty="0"/>
              <a:t>향후 과제  </a:t>
            </a:r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관련 데이터의 부족 문제</a:t>
            </a:r>
            <a:endParaRPr lang="en-US" altLang="ko-KR" sz="1600" dirty="0"/>
          </a:p>
          <a:p>
            <a:pPr lvl="1" fontAlgn="base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en-US" altLang="ko-KR" sz="1600" dirty="0" err="1"/>
              <a:t>DrugBank</a:t>
            </a:r>
            <a:r>
              <a:rPr lang="ko-KR" altLang="en-US" sz="1600" dirty="0"/>
              <a:t>와 </a:t>
            </a:r>
            <a:r>
              <a:rPr lang="en-US" altLang="ko-KR" sz="1600" dirty="0"/>
              <a:t>SIDER</a:t>
            </a:r>
            <a:r>
              <a:rPr lang="ko-KR" altLang="en-US" sz="1600" dirty="0"/>
              <a:t>에서 수집을 했음에도</a:t>
            </a:r>
            <a:r>
              <a:rPr lang="en-US" altLang="ko-KR" sz="1600" dirty="0"/>
              <a:t>, </a:t>
            </a:r>
            <a:r>
              <a:rPr lang="ko-KR" altLang="en-US" sz="1600" dirty="0"/>
              <a:t>적은 데이터에도 불구하고 완전하지 않은 데이터가 많아 삭제되는 경우가 많았음</a:t>
            </a:r>
            <a:endParaRPr lang="en-US" altLang="ko-KR" sz="1600" dirty="0"/>
          </a:p>
          <a:p>
            <a:pPr marL="285750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연결정보</a:t>
            </a:r>
            <a:r>
              <a:rPr lang="en-US" altLang="ko-KR" sz="1600" dirty="0"/>
              <a:t>(Edge)</a:t>
            </a:r>
            <a:r>
              <a:rPr lang="ko-KR" altLang="en-US" sz="1600" dirty="0"/>
              <a:t>의 부재</a:t>
            </a:r>
            <a:endParaRPr lang="en-US" altLang="ko-KR" sz="1600" dirty="0"/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한 부분의 </a:t>
            </a:r>
            <a:r>
              <a:rPr lang="en-US" altLang="ko-KR" sz="1600" dirty="0"/>
              <a:t>3</a:t>
            </a:r>
            <a:r>
              <a:rPr lang="ko-KR" altLang="en-US" sz="1600" dirty="0"/>
              <a:t>차원 구조가 </a:t>
            </a:r>
            <a:r>
              <a:rPr lang="ko-KR" altLang="en-US" sz="1600" dirty="0" err="1"/>
              <a:t>다르게되면</a:t>
            </a:r>
            <a:r>
              <a:rPr lang="ko-KR" altLang="en-US" sz="1600" dirty="0"/>
              <a:t> 다른 데이터지만</a:t>
            </a:r>
            <a:r>
              <a:rPr lang="en-US" altLang="ko-KR" sz="1600" dirty="0"/>
              <a:t>, </a:t>
            </a:r>
            <a:r>
              <a:rPr lang="ko-KR" altLang="en-US" sz="1600" dirty="0"/>
              <a:t>표현을 할 수 없어 전부 포용할 수 없어 확인 후  </a:t>
            </a:r>
            <a:r>
              <a:rPr lang="ko-KR" altLang="en-US" sz="1600" dirty="0" err="1"/>
              <a:t>중복된것으로</a:t>
            </a:r>
            <a:r>
              <a:rPr lang="ko-KR" altLang="en-US" sz="1600" dirty="0"/>
              <a:t> 처리하였다</a:t>
            </a:r>
            <a:r>
              <a:rPr lang="en-US" altLang="ko-KR" sz="1600" dirty="0"/>
              <a:t>. </a:t>
            </a:r>
          </a:p>
          <a:p>
            <a:pPr marL="742950" lvl="1" indent="-285750" fontAlgn="base">
              <a:lnSpc>
                <a:spcPct val="150000"/>
              </a:lnSpc>
              <a:buFontTx/>
              <a:buChar char="-"/>
            </a:pPr>
            <a:r>
              <a:rPr lang="ko-KR" altLang="en-US" sz="1600" dirty="0"/>
              <a:t>향후에는 이러한 연결정보까지 포함된다면 더 좋은 성능이 나올 수 있을 것이라 기대한다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-</a:t>
            </a:r>
            <a:r>
              <a:rPr lang="ko-KR" altLang="en-US" sz="1600" dirty="0"/>
              <a:t> 그래프 기반의 학습은 어려운 물리 화학적 지식이 크게 필요 없다는 장점과</a:t>
            </a:r>
            <a:r>
              <a:rPr lang="en-US" altLang="ko-KR" sz="1600" dirty="0"/>
              <a:t>, </a:t>
            </a:r>
            <a:r>
              <a:rPr lang="ko-KR" altLang="en-US" sz="1600" dirty="0"/>
              <a:t>데이터 증대가 편하다는 장점이 있음</a:t>
            </a:r>
            <a:r>
              <a:rPr lang="en-US" altLang="ko-KR" sz="1600" dirty="0"/>
              <a:t>.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ko-KR" altLang="en-US" sz="1600" dirty="0"/>
              <a:t>본 연구에서는 이미 연구 진행중이거나 승인된 약물을 기준으로 했지만</a:t>
            </a:r>
            <a:r>
              <a:rPr lang="en-US" altLang="ko-KR" sz="1600" dirty="0"/>
              <a:t>, </a:t>
            </a:r>
            <a:r>
              <a:rPr lang="ko-KR" altLang="en-US" sz="1600" dirty="0"/>
              <a:t>향후에는 새로 개발하는 후보물질에 대해서도 부작용을 미리 예측해 경제적 시간적 효과를 볼 수 있을 것으로 기대됨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algn="just" fontAlgn="base">
              <a:lnSpc>
                <a:spcPct val="160000"/>
              </a:lnSpc>
            </a:pP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40518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1060814" y="3887500"/>
            <a:ext cx="10102486" cy="170150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3AA3846-3827-4B73-9492-27AC4B89118C}"/>
              </a:ext>
            </a:extLst>
          </p:cNvPr>
          <p:cNvSpPr/>
          <p:nvPr/>
        </p:nvSpPr>
        <p:spPr>
          <a:xfrm>
            <a:off x="1060814" y="457200"/>
            <a:ext cx="10102486" cy="3276600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D3D01C-6ED3-47FD-AE82-D85777F42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39" y="5392450"/>
            <a:ext cx="1436489" cy="1125250"/>
          </a:xfrm>
          <a:prstGeom prst="rect">
            <a:avLst/>
          </a:prstGeom>
        </p:spPr>
      </p:pic>
      <p:sp>
        <p:nvSpPr>
          <p:cNvPr id="7" name="화살표: 갈매기형 수장 6">
            <a:extLst>
              <a:ext uri="{FF2B5EF4-FFF2-40B4-BE49-F238E27FC236}">
                <a16:creationId xmlns:a16="http://schemas.microsoft.com/office/drawing/2014/main" id="{953254A0-51FE-4D7A-A69C-9B4BE25BD770}"/>
              </a:ext>
            </a:extLst>
          </p:cNvPr>
          <p:cNvSpPr/>
          <p:nvPr/>
        </p:nvSpPr>
        <p:spPr>
          <a:xfrm rot="21318819">
            <a:off x="14645762" y="5621999"/>
            <a:ext cx="9085943" cy="6858000"/>
          </a:xfrm>
          <a:prstGeom prst="chevron">
            <a:avLst>
              <a:gd name="adj" fmla="val 29156"/>
            </a:avLst>
          </a:prstGeom>
          <a:solidFill>
            <a:srgbClr val="004898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666552-E47E-4BDF-93A8-FB39DBBC6A13}"/>
              </a:ext>
            </a:extLst>
          </p:cNvPr>
          <p:cNvSpPr/>
          <p:nvPr/>
        </p:nvSpPr>
        <p:spPr>
          <a:xfrm>
            <a:off x="-10442406" y="4171126"/>
            <a:ext cx="1819856" cy="6591300"/>
          </a:xfrm>
          <a:prstGeom prst="roundRect">
            <a:avLst/>
          </a:prstGeom>
          <a:solidFill>
            <a:srgbClr val="004898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FBB4D3-A2B5-43CC-BFED-D7F240B8E7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/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694" b="75323" l="29019" r="85747">
                        <a14:foregroundMark x1="54675" y1="48871" x2="56157" y2="55323"/>
                        <a14:foregroundMark x1="67560" y1="43710" x2="68073" y2="47903"/>
                        <a14:foregroundMark x1="73318" y1="41290" x2="73831" y2="44435"/>
                        <a14:foregroundMark x1="85747" y1="42016" x2="85633" y2="43145"/>
                        <a14:foregroundMark x1="29019" y1="71290" x2="29019" y2="71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29" t="31999" r="10367" b="19862"/>
          <a:stretch/>
        </p:blipFill>
        <p:spPr>
          <a:xfrm>
            <a:off x="1352550" y="672133"/>
            <a:ext cx="1516654" cy="8127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49F764-11AD-4F53-A12D-60ED6E6E3E53}"/>
              </a:ext>
            </a:extLst>
          </p:cNvPr>
          <p:cNvSpPr txBox="1"/>
          <p:nvPr/>
        </p:nvSpPr>
        <p:spPr>
          <a:xfrm>
            <a:off x="7787044" y="1342763"/>
            <a:ext cx="4089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r>
              <a:rPr lang="en-US" altLang="ko-KR" sz="4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4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7F6477F-106A-494C-882A-0F52A5BBC7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10" b="5558"/>
          <a:stretch/>
        </p:blipFill>
        <p:spPr>
          <a:xfrm>
            <a:off x="9241368" y="6173287"/>
            <a:ext cx="895350" cy="36933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1060814" y="4113575"/>
            <a:ext cx="10102486" cy="45719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CCAE9D-2592-4F0B-98C4-B4D7812046CF}"/>
              </a:ext>
            </a:extLst>
          </p:cNvPr>
          <p:cNvSpPr txBox="1"/>
          <p:nvPr/>
        </p:nvSpPr>
        <p:spPr>
          <a:xfrm>
            <a:off x="1060814" y="6184970"/>
            <a:ext cx="6115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Dankook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University Machine Learning Lab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31840E-4745-4F2F-9A95-782307FF5291}"/>
              </a:ext>
            </a:extLst>
          </p:cNvPr>
          <p:cNvSpPr txBox="1"/>
          <p:nvPr/>
        </p:nvSpPr>
        <p:spPr>
          <a:xfrm>
            <a:off x="1055079" y="5890350"/>
            <a:ext cx="6115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Since 2015</a:t>
            </a:r>
            <a:endParaRPr lang="ko-KR" altLang="en-US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DF13DD-A433-48AD-991E-1B44FEFB6A56}"/>
              </a:ext>
            </a:extLst>
          </p:cNvPr>
          <p:cNvSpPr txBox="1"/>
          <p:nvPr/>
        </p:nvSpPr>
        <p:spPr>
          <a:xfrm>
            <a:off x="7826435" y="2499990"/>
            <a:ext cx="4089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단국대학교 기계학습연구실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0E0C7A-4CCB-48F8-BF76-BAAB0B5884AD}"/>
              </a:ext>
            </a:extLst>
          </p:cNvPr>
          <p:cNvSpPr txBox="1"/>
          <p:nvPr/>
        </p:nvSpPr>
        <p:spPr>
          <a:xfrm>
            <a:off x="9887070" y="2908756"/>
            <a:ext cx="985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김민기</a:t>
            </a:r>
          </a:p>
        </p:txBody>
      </p:sp>
    </p:spTree>
    <p:extLst>
      <p:ext uri="{BB962C8B-B14F-4D97-AF65-F5344CB8AC3E}">
        <p14:creationId xmlns:p14="http://schemas.microsoft.com/office/powerpoint/2010/main" val="1852148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졸업요건 정보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43469-5F45-4069-94DF-E3EE32796843}"/>
              </a:ext>
            </a:extLst>
          </p:cNvPr>
          <p:cNvSpPr txBox="1"/>
          <p:nvPr/>
        </p:nvSpPr>
        <p:spPr>
          <a:xfrm>
            <a:off x="410306" y="1139600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학술지 논문 게재 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886E35-B730-4C0B-8B4E-321083D171E2}"/>
              </a:ext>
            </a:extLst>
          </p:cNvPr>
          <p:cNvSpPr/>
          <p:nvPr/>
        </p:nvSpPr>
        <p:spPr>
          <a:xfrm>
            <a:off x="461484" y="1867059"/>
            <a:ext cx="1162742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신약 개발을 위한 기계학습 기반 활성도 예측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>
                <a:latin typeface="+mn-ea"/>
              </a:rPr>
              <a:t>- </a:t>
            </a:r>
            <a:r>
              <a:rPr lang="ko-KR" altLang="en-US" sz="2000" dirty="0" err="1">
                <a:latin typeface="+mn-ea"/>
              </a:rPr>
              <a:t>한국데이터정보과학회</a:t>
            </a:r>
            <a:r>
              <a:rPr lang="en-US" altLang="ko-KR" sz="2000" dirty="0">
                <a:latin typeface="+mn-ea"/>
              </a:rPr>
              <a:t> (2018.11)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하이브리드 기계학습을 이용한 난독화 된 클래스 식별</a:t>
            </a:r>
            <a:endParaRPr lang="en-US" altLang="ko-KR" sz="2000" dirty="0">
              <a:latin typeface="+mn-ea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000" dirty="0">
                <a:latin typeface="+mn-ea"/>
              </a:rPr>
              <a:t>한국정보과학회</a:t>
            </a:r>
            <a:r>
              <a:rPr lang="en-US" altLang="ko-KR" sz="2000" dirty="0">
                <a:latin typeface="+mn-ea"/>
              </a:rPr>
              <a:t> (2020.07)</a:t>
            </a:r>
          </a:p>
        </p:txBody>
      </p:sp>
    </p:spTree>
    <p:extLst>
      <p:ext uri="{BB962C8B-B14F-4D97-AF65-F5344CB8AC3E}">
        <p14:creationId xmlns:p14="http://schemas.microsoft.com/office/powerpoint/2010/main" val="100409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1" y="-1"/>
            <a:ext cx="2630466" cy="6401294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 rot="5400000">
            <a:off x="-422385" y="3135501"/>
            <a:ext cx="6401293" cy="130290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6F43148-0D3E-412C-8AF3-DF617736BFE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94" b="75323" l="29019" r="85747">
                        <a14:foregroundMark x1="54675" y1="48871" x2="56157" y2="55323"/>
                        <a14:foregroundMark x1="67560" y1="43710" x2="68073" y2="47903"/>
                        <a14:foregroundMark x1="73318" y1="41290" x2="73831" y2="44435"/>
                        <a14:foregroundMark x1="85747" y1="42016" x2="85633" y2="43145"/>
                        <a14:foregroundMark x1="29019" y1="71290" x2="29019" y2="712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129" t="31999" r="10367" b="19862"/>
          <a:stretch/>
        </p:blipFill>
        <p:spPr>
          <a:xfrm>
            <a:off x="132512" y="6491677"/>
            <a:ext cx="473398" cy="25369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B2711A6-2A06-4054-A578-B9D895BE474A}"/>
              </a:ext>
            </a:extLst>
          </p:cNvPr>
          <p:cNvSpPr txBox="1"/>
          <p:nvPr/>
        </p:nvSpPr>
        <p:spPr>
          <a:xfrm>
            <a:off x="1410524" y="6503180"/>
            <a:ext cx="408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333F5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단국대학교 기계학습연구실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31A4498-38A3-42DB-9055-2A131C017B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10" b="5558"/>
          <a:stretch/>
        </p:blipFill>
        <p:spPr>
          <a:xfrm>
            <a:off x="561608" y="6401293"/>
            <a:ext cx="895350" cy="369332"/>
          </a:xfrm>
          <a:prstGeom prst="rect">
            <a:avLst/>
          </a:prstGeom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A8D39508-DD36-43F8-89DE-951133F7CCD9}"/>
              </a:ext>
            </a:extLst>
          </p:cNvPr>
          <p:cNvSpPr txBox="1">
            <a:spLocks/>
          </p:cNvSpPr>
          <p:nvPr/>
        </p:nvSpPr>
        <p:spPr>
          <a:xfrm>
            <a:off x="294055" y="445973"/>
            <a:ext cx="2756263" cy="147002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 </a:t>
            </a:r>
            <a:r>
              <a:rPr lang="en-US" altLang="ko-KR" sz="4500" dirty="0">
                <a:solidFill>
                  <a:schemeClr val="bg1"/>
                </a:solidFill>
              </a:rPr>
              <a:t>INDEX</a:t>
            </a:r>
            <a:endParaRPr lang="en-US" altLang="ko-KR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34737-9597-4591-9AF1-DFBB2D7F7081}"/>
              </a:ext>
            </a:extLst>
          </p:cNvPr>
          <p:cNvSpPr txBox="1"/>
          <p:nvPr/>
        </p:nvSpPr>
        <p:spPr>
          <a:xfrm>
            <a:off x="3344372" y="385257"/>
            <a:ext cx="479406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/>
              <a:t>1.</a:t>
            </a:r>
            <a:r>
              <a:rPr lang="ko-KR" altLang="en-US" sz="2800" dirty="0"/>
              <a:t>서론</a:t>
            </a:r>
            <a:endParaRPr lang="en-US" altLang="ko-KR" sz="28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컴퓨터를 이용한 신약개발</a:t>
            </a:r>
            <a:endParaRPr lang="en-US" altLang="ko-KR" sz="2000" dirty="0"/>
          </a:p>
          <a:p>
            <a:pPr marL="342900" indent="-342900">
              <a:buFontTx/>
              <a:buChar char="-"/>
            </a:pPr>
            <a:r>
              <a:rPr lang="ko-KR" altLang="en-US" sz="2000" dirty="0"/>
              <a:t>약물의 부작용 예측</a:t>
            </a:r>
            <a:br>
              <a:rPr lang="en-US" altLang="ko-KR" sz="2000" dirty="0"/>
            </a:b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2.</a:t>
            </a:r>
            <a:r>
              <a:rPr lang="ko-KR" altLang="en-US" sz="2800" dirty="0"/>
              <a:t>방법론</a:t>
            </a:r>
            <a:endParaRPr lang="en-US" altLang="ko-KR" sz="2800" dirty="0"/>
          </a:p>
          <a:p>
            <a:r>
              <a:rPr lang="en-US" altLang="ko-KR" sz="2000" dirty="0"/>
              <a:t>1)Multi-</a:t>
            </a:r>
            <a:r>
              <a:rPr lang="en-US" altLang="ko-KR" sz="2000" dirty="0" err="1"/>
              <a:t>Lable</a:t>
            </a:r>
            <a:r>
              <a:rPr lang="en-US" altLang="ko-KR" sz="2000" dirty="0"/>
              <a:t> Classification</a:t>
            </a:r>
          </a:p>
          <a:p>
            <a:endParaRPr lang="en-US" altLang="ko-KR" sz="2000" dirty="0"/>
          </a:p>
          <a:p>
            <a:r>
              <a:rPr lang="en-US" altLang="ko-KR" sz="2000" dirty="0"/>
              <a:t>2)Random Forest</a:t>
            </a:r>
          </a:p>
          <a:p>
            <a:endParaRPr lang="en-US" altLang="ko-KR" sz="2000" dirty="0"/>
          </a:p>
          <a:p>
            <a:r>
              <a:rPr lang="en-US" altLang="ko-KR" sz="2000" dirty="0"/>
              <a:t>3)Graph Convolution Network</a:t>
            </a:r>
          </a:p>
          <a:p>
            <a:endParaRPr lang="en-US" altLang="ko-KR" sz="32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7A9B014-BC08-4ED0-8AED-978061EAE120}"/>
              </a:ext>
            </a:extLst>
          </p:cNvPr>
          <p:cNvSpPr/>
          <p:nvPr/>
        </p:nvSpPr>
        <p:spPr>
          <a:xfrm>
            <a:off x="7894612" y="288908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dirty="0"/>
              <a:t>3.</a:t>
            </a:r>
            <a:r>
              <a:rPr lang="ko-KR" altLang="en-US" sz="2800" dirty="0"/>
              <a:t>실험</a:t>
            </a:r>
            <a:endParaRPr lang="en-US" altLang="ko-KR" sz="2800" dirty="0"/>
          </a:p>
          <a:p>
            <a:r>
              <a:rPr lang="en-US" altLang="ko-KR" sz="2000" dirty="0"/>
              <a:t>1)</a:t>
            </a:r>
            <a:r>
              <a:rPr lang="ko-KR" altLang="en-US" sz="2000" dirty="0"/>
              <a:t>데이터</a:t>
            </a:r>
            <a:endParaRPr lang="en-US" altLang="ko-KR" sz="2000" dirty="0"/>
          </a:p>
          <a:p>
            <a:r>
              <a:rPr lang="en-US" altLang="ko-KR" sz="2000" dirty="0"/>
              <a:t>2)</a:t>
            </a:r>
            <a:r>
              <a:rPr lang="ko-KR" altLang="en-US" sz="2000" dirty="0"/>
              <a:t>데이터 </a:t>
            </a:r>
            <a:r>
              <a:rPr lang="ko-KR" altLang="en-US" sz="2000" dirty="0" err="1"/>
              <a:t>전처리</a:t>
            </a:r>
            <a:endParaRPr lang="en-US" altLang="ko-KR" sz="2000" dirty="0"/>
          </a:p>
          <a:p>
            <a:r>
              <a:rPr lang="en-US" altLang="ko-KR" sz="2000" dirty="0"/>
              <a:t>3)</a:t>
            </a:r>
            <a:r>
              <a:rPr lang="ko-KR" altLang="en-US" sz="2000" dirty="0"/>
              <a:t>사용 모델</a:t>
            </a:r>
            <a:endParaRPr lang="en-US" altLang="ko-KR" sz="2000" dirty="0"/>
          </a:p>
          <a:p>
            <a:r>
              <a:rPr lang="en-US" altLang="ko-KR" sz="1400" dirty="0"/>
              <a:t>- Random Forest by Descriptor</a:t>
            </a:r>
          </a:p>
          <a:p>
            <a:r>
              <a:rPr lang="en-US" altLang="ko-KR" sz="1400" dirty="0"/>
              <a:t>- Random Forest by Fingerprint</a:t>
            </a:r>
          </a:p>
          <a:p>
            <a:r>
              <a:rPr lang="en-US" altLang="ko-KR" sz="1400" dirty="0"/>
              <a:t>- Graph Convolution Network by SMILES</a:t>
            </a:r>
          </a:p>
          <a:p>
            <a:r>
              <a:rPr lang="en-US" altLang="ko-KR" sz="1400" dirty="0"/>
              <a:t>- </a:t>
            </a:r>
            <a:r>
              <a:rPr lang="en-US" altLang="ko-KR" sz="1400" dirty="0" err="1"/>
              <a:t>Augmentated</a:t>
            </a:r>
            <a:r>
              <a:rPr lang="en-US" altLang="ko-KR" sz="1400" dirty="0"/>
              <a:t> Graph </a:t>
            </a:r>
            <a:r>
              <a:rPr lang="en-US" altLang="ko-KR" sz="1400"/>
              <a:t>Convolution Network</a:t>
            </a: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en-US" altLang="ko-KR" sz="1400" dirty="0"/>
          </a:p>
          <a:p>
            <a:endParaRPr lang="en-US" altLang="ko-KR" dirty="0"/>
          </a:p>
          <a:p>
            <a:r>
              <a:rPr lang="en-US" altLang="ko-KR" sz="2800" dirty="0"/>
              <a:t>4.</a:t>
            </a:r>
            <a:r>
              <a:rPr lang="ko-KR" altLang="en-US" sz="2800" dirty="0"/>
              <a:t>성능 평가</a:t>
            </a:r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5.</a:t>
            </a:r>
            <a:r>
              <a:rPr lang="ko-KR" altLang="en-US" sz="2800" dirty="0"/>
              <a:t>결론 및 향후 과제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461347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요약</a:t>
            </a:r>
          </a:p>
        </p:txBody>
      </p:sp>
      <p:sp>
        <p:nvSpPr>
          <p:cNvPr id="25" name="내용 개체 틀 2"/>
          <p:cNvSpPr txBox="1">
            <a:spLocks/>
          </p:cNvSpPr>
          <p:nvPr/>
        </p:nvSpPr>
        <p:spPr>
          <a:xfrm>
            <a:off x="461484" y="862890"/>
            <a:ext cx="11238428" cy="331775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0"/>
            <a:endParaRPr lang="ko-KR" altLang="en-US" sz="1400" dirty="0"/>
          </a:p>
          <a:p>
            <a:pPr marL="0" indent="0" fontAlgn="base">
              <a:lnSpc>
                <a:spcPct val="150000"/>
              </a:lnSpc>
              <a:buNone/>
            </a:pPr>
            <a:r>
              <a:rPr lang="ko-KR" altLang="en-US" sz="1400" dirty="0"/>
              <a:t>우리는 현재 알려진 질병부터 </a:t>
            </a:r>
            <a:r>
              <a:rPr lang="en-US" altLang="ko-KR" sz="1400" dirty="0"/>
              <a:t>2019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월에 처음 발생한 코로나바이러스처럼 잘 알려지지 않은 질병까지 다양한 위험에 노출되어 생활하고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그것들을 치료하고자 여러 신약 개발을 위한 노력들이 끊이지 않고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</a:t>
            </a:r>
            <a:r>
              <a:rPr lang="en-US" altLang="ko-KR" sz="1400" dirty="0"/>
              <a:t>,</a:t>
            </a:r>
            <a:r>
              <a:rPr lang="ko-KR" altLang="en-US" sz="1400" dirty="0"/>
              <a:t> 일반적으로 신약 개발을 위하여 어렵게 후보 화합물을 만들어내더라도 그 중 신약이 되는 화합물은 매우 적을 뿐더러 </a:t>
            </a:r>
            <a:r>
              <a:rPr lang="ko-KR" altLang="en-US" sz="1400" dirty="0">
                <a:solidFill>
                  <a:srgbClr val="FF0000"/>
                </a:solidFill>
              </a:rPr>
              <a:t>큰 비용과 최소 </a:t>
            </a:r>
            <a:r>
              <a:rPr lang="en-US" altLang="ko-KR" sz="1400" dirty="0">
                <a:solidFill>
                  <a:srgbClr val="FF0000"/>
                </a:solidFill>
              </a:rPr>
              <a:t>10</a:t>
            </a:r>
            <a:r>
              <a:rPr lang="ko-KR" altLang="en-US" sz="1400" dirty="0">
                <a:solidFill>
                  <a:srgbClr val="FF0000"/>
                </a:solidFill>
              </a:rPr>
              <a:t>년의 긴 개발기간이 소요</a:t>
            </a:r>
            <a:r>
              <a:rPr lang="ko-KR" altLang="en-US" sz="1400" dirty="0"/>
              <a:t>되고 있다</a:t>
            </a:r>
            <a:r>
              <a:rPr lang="en-US" altLang="ko-KR" sz="1400" dirty="0"/>
              <a:t>. </a:t>
            </a:r>
            <a:r>
              <a:rPr lang="ko-KR" altLang="en-US" sz="1400" dirty="0"/>
              <a:t>하지만</a:t>
            </a:r>
            <a:r>
              <a:rPr lang="en-US" altLang="ko-KR" sz="1400" dirty="0"/>
              <a:t>, </a:t>
            </a:r>
            <a:r>
              <a:rPr lang="ko-KR" altLang="en-US" sz="1400" dirty="0"/>
              <a:t>기술이 발달함에 따라 좋은 성능의 컴퓨터를 이용할 수 있기 때문에 </a:t>
            </a:r>
            <a:r>
              <a:rPr lang="ko-KR" altLang="en-US" sz="1400" dirty="0">
                <a:solidFill>
                  <a:srgbClr val="FF0000"/>
                </a:solidFill>
              </a:rPr>
              <a:t>컴퓨터를 이용한 신약 개발</a:t>
            </a:r>
            <a:r>
              <a:rPr lang="en-US" altLang="ko-KR" sz="1400" dirty="0">
                <a:solidFill>
                  <a:srgbClr val="FF0000"/>
                </a:solidFill>
              </a:rPr>
              <a:t>(CADD; Computer Aided Drug Design)</a:t>
            </a:r>
            <a:r>
              <a:rPr lang="ko-KR" altLang="en-US" sz="1400" dirty="0"/>
              <a:t>을 통해 비용과 시간을 줄일 수 있게 되었다</a:t>
            </a:r>
            <a:r>
              <a:rPr lang="en-US" altLang="ko-KR" sz="1400" dirty="0"/>
              <a:t>. </a:t>
            </a:r>
            <a:r>
              <a:rPr lang="ko-KR" altLang="en-US" sz="1400" dirty="0"/>
              <a:t>그렇지만 약은 실제 환자에게 사용되기 때문에 임상 시험을 거쳐 시장에 나오게 되는데 그 과정에서나 실제 판매 중에 부작용이 나타나게 된다면 모든 과정을 다시 돌아가게 되어 시간적</a:t>
            </a:r>
            <a:r>
              <a:rPr lang="en-US" altLang="ko-KR" sz="1400" dirty="0"/>
              <a:t>, </a:t>
            </a:r>
            <a:r>
              <a:rPr lang="ko-KR" altLang="en-US" sz="1400" dirty="0"/>
              <a:t>경제적 손실이 발생한다</a:t>
            </a:r>
            <a:r>
              <a:rPr lang="en-US" altLang="ko-KR" sz="1400" dirty="0"/>
              <a:t>. </a:t>
            </a:r>
            <a:r>
              <a:rPr lang="ko-KR" altLang="en-US" sz="1400" dirty="0"/>
              <a:t>이를 해결하기 위해 미리 부작용을 예측하여 이러한 손실을 줄이려고 한다</a:t>
            </a:r>
            <a:r>
              <a:rPr lang="en-US" altLang="ko-KR" sz="1400" dirty="0"/>
              <a:t>. </a:t>
            </a:r>
            <a:r>
              <a:rPr lang="ko-KR" altLang="en-US" sz="1400" dirty="0"/>
              <a:t>그러나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공개되어있는</a:t>
            </a:r>
            <a:r>
              <a:rPr lang="ko-KR" altLang="en-US" sz="1400" dirty="0"/>
              <a:t> 관련 데이터가 많지 않기 때문에 본 연구에서는 </a:t>
            </a:r>
            <a:r>
              <a:rPr lang="ko-KR" altLang="en-US" sz="1400" dirty="0">
                <a:solidFill>
                  <a:srgbClr val="FF0000"/>
                </a:solidFill>
              </a:rPr>
              <a:t>이미 </a:t>
            </a:r>
            <a:r>
              <a:rPr lang="ko-KR" altLang="en-US" sz="1400" dirty="0" err="1">
                <a:solidFill>
                  <a:srgbClr val="FF0000"/>
                </a:solidFill>
              </a:rPr>
              <a:t>개발중이거나</a:t>
            </a:r>
            <a:r>
              <a:rPr lang="ko-KR" altLang="en-US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err="1">
                <a:solidFill>
                  <a:srgbClr val="FF0000"/>
                </a:solidFill>
              </a:rPr>
              <a:t>승인되어있는</a:t>
            </a:r>
            <a:r>
              <a:rPr lang="ko-KR" altLang="en-US" sz="1400" dirty="0">
                <a:solidFill>
                  <a:srgbClr val="FF0000"/>
                </a:solidFill>
              </a:rPr>
              <a:t> 약물</a:t>
            </a:r>
            <a:r>
              <a:rPr lang="ko-KR" altLang="en-US" sz="1400" dirty="0"/>
              <a:t>을 가지고 </a:t>
            </a:r>
            <a:r>
              <a:rPr lang="ko-KR" altLang="en-US" sz="1400" dirty="0">
                <a:solidFill>
                  <a:srgbClr val="FF0000"/>
                </a:solidFill>
              </a:rPr>
              <a:t>노드</a:t>
            </a:r>
            <a:r>
              <a:rPr lang="en-US" altLang="ko-KR" sz="1400" dirty="0">
                <a:solidFill>
                  <a:srgbClr val="FF0000"/>
                </a:solidFill>
              </a:rPr>
              <a:t>(Node)</a:t>
            </a:r>
            <a:r>
              <a:rPr lang="ko-KR" altLang="en-US" sz="1400" dirty="0">
                <a:solidFill>
                  <a:srgbClr val="FF0000"/>
                </a:solidFill>
              </a:rPr>
              <a:t>가 되는 원자</a:t>
            </a:r>
            <a:r>
              <a:rPr lang="en-US" altLang="ko-KR" sz="1400" dirty="0">
                <a:solidFill>
                  <a:srgbClr val="FF0000"/>
                </a:solidFill>
              </a:rPr>
              <a:t>(Atom)</a:t>
            </a:r>
            <a:r>
              <a:rPr lang="ko-KR" altLang="en-US" sz="1400" dirty="0">
                <a:solidFill>
                  <a:srgbClr val="FF0000"/>
                </a:solidFill>
              </a:rPr>
              <a:t>와 그 특성들을 이용한 그래프 기반 학습</a:t>
            </a:r>
            <a:r>
              <a:rPr lang="ko-KR" altLang="en-US" sz="1400" dirty="0"/>
              <a:t>과 </a:t>
            </a:r>
            <a:r>
              <a:rPr lang="ko-KR" altLang="en-US" sz="1400" dirty="0">
                <a:solidFill>
                  <a:srgbClr val="FF0000"/>
                </a:solidFill>
              </a:rPr>
              <a:t>데이터의 특징을 활용하여 데이터 증대</a:t>
            </a:r>
            <a:r>
              <a:rPr lang="ko-KR" altLang="en-US" sz="1400" dirty="0"/>
              <a:t>를 사용하여 약물 부작용을 예측하고자 한다</a:t>
            </a:r>
            <a:r>
              <a:rPr lang="en-US" altLang="ko-KR" sz="1400" dirty="0"/>
              <a:t>. </a:t>
            </a:r>
            <a:r>
              <a:rPr lang="ko-KR" altLang="en-US" sz="1400" dirty="0"/>
              <a:t>향후 이 연구로 인해 신약 개발에 도움이 될 수 있을 것이다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561608" y="4780508"/>
            <a:ext cx="11123875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*</a:t>
            </a:r>
            <a:r>
              <a:rPr lang="ko-KR" altLang="en-US" dirty="0"/>
              <a:t>그래프 기반의 학습을 통해 데이터에 대한 쉬운 이해와 더 나은 부작용을 예측하는 것이 목표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1. </a:t>
            </a:r>
            <a:r>
              <a:rPr lang="ko-KR" altLang="en-US" sz="1600" dirty="0"/>
              <a:t>분자 구조를 그래프 형식으로 구축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 </a:t>
            </a:r>
            <a:r>
              <a:rPr lang="ko-KR" altLang="en-US" sz="1600" dirty="0"/>
              <a:t>데이터의 특징을 활용하여 데이터 증대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0972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666552-E47E-4BDF-93A8-FB39DBBC6A13}"/>
              </a:ext>
            </a:extLst>
          </p:cNvPr>
          <p:cNvSpPr/>
          <p:nvPr/>
        </p:nvSpPr>
        <p:spPr>
          <a:xfrm>
            <a:off x="-10442406" y="4171126"/>
            <a:ext cx="1819856" cy="6591300"/>
          </a:xfrm>
          <a:prstGeom prst="roundRect">
            <a:avLst/>
          </a:prstGeom>
          <a:solidFill>
            <a:srgbClr val="004898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I.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서론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76534" y="2016690"/>
            <a:ext cx="5320191" cy="4985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B050"/>
                </a:solidFill>
                <a:latin typeface="+mn-ea"/>
              </a:rPr>
              <a:t>* </a:t>
            </a:r>
            <a:r>
              <a:rPr lang="ko-KR" altLang="en-US" sz="2000" dirty="0">
                <a:solidFill>
                  <a:srgbClr val="00B050"/>
                </a:solidFill>
                <a:latin typeface="+mn-ea"/>
              </a:rPr>
              <a:t>신약개발 과정</a:t>
            </a:r>
            <a:endParaRPr lang="en-US" altLang="ko-KR" sz="2000" dirty="0">
              <a:solidFill>
                <a:srgbClr val="00B050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신약 개발은 이전부터 꾸준히 이어져 오고있지만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많은 후보 화합물 중에서도 승인이 </a:t>
            </a:r>
            <a:r>
              <a:rPr lang="ko-KR" altLang="en-US" dirty="0" err="1">
                <a:latin typeface="+mn-ea"/>
              </a:rPr>
              <a:t>가능한것은</a:t>
            </a:r>
            <a:r>
              <a:rPr lang="ko-KR" altLang="en-US" dirty="0">
                <a:latin typeface="+mn-ea"/>
              </a:rPr>
              <a:t> 매우 적음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그 과정에서 큰 비용과 긴 개발 기간을 필요로 하고 있음</a:t>
            </a:r>
            <a:r>
              <a:rPr lang="en-US" altLang="ko-KR" sz="2400" dirty="0">
                <a:latin typeface="+mn-ea"/>
              </a:rPr>
              <a:t> </a:t>
            </a: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+mn-ea"/>
            </a:endParaRPr>
          </a:p>
          <a:p>
            <a:r>
              <a:rPr lang="en-US" altLang="ko-KR" sz="2000" dirty="0">
                <a:solidFill>
                  <a:srgbClr val="00B050"/>
                </a:solidFill>
                <a:latin typeface="+mn-ea"/>
              </a:rPr>
              <a:t>* </a:t>
            </a:r>
            <a:r>
              <a:rPr lang="ko-KR" altLang="en-US" sz="2000" dirty="0">
                <a:solidFill>
                  <a:srgbClr val="00B050"/>
                </a:solidFill>
                <a:latin typeface="+mn-ea"/>
              </a:rPr>
              <a:t>컴퓨터를 이용한 신약 개발을 하는 이유</a:t>
            </a:r>
            <a:r>
              <a:rPr lang="ko-KR" altLang="en-US" sz="2800" dirty="0">
                <a:solidFill>
                  <a:srgbClr val="00B050"/>
                </a:solidFill>
                <a:latin typeface="+mn-ea"/>
              </a:rPr>
              <a:t> </a:t>
            </a:r>
            <a:endParaRPr lang="en-US" altLang="ko-KR" sz="2800" dirty="0">
              <a:solidFill>
                <a:srgbClr val="00B050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사람의 능력으로 후보 화합물을 </a:t>
            </a:r>
            <a:r>
              <a:rPr lang="ko-KR" altLang="en-US" dirty="0" err="1">
                <a:latin typeface="+mn-ea"/>
              </a:rPr>
              <a:t>만드는데에는</a:t>
            </a:r>
            <a:r>
              <a:rPr lang="ko-KR" altLang="en-US" dirty="0">
                <a:latin typeface="+mn-ea"/>
              </a:rPr>
              <a:t> 시간과 비용의 한계가 있음</a:t>
            </a: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또한 이후 과정에서 </a:t>
            </a:r>
            <a:r>
              <a:rPr lang="ko-KR" altLang="en-US" dirty="0" err="1">
                <a:latin typeface="+mn-ea"/>
              </a:rPr>
              <a:t>실패시</a:t>
            </a:r>
            <a:r>
              <a:rPr lang="ko-KR" altLang="en-US" dirty="0">
                <a:latin typeface="+mn-ea"/>
              </a:rPr>
              <a:t> 다시 처음으로 돌아가기 </a:t>
            </a:r>
            <a:r>
              <a:rPr lang="ko-KR" altLang="en-US" dirty="0" err="1">
                <a:latin typeface="+mn-ea"/>
              </a:rPr>
              <a:t>떄문에</a:t>
            </a:r>
            <a:r>
              <a:rPr lang="ko-KR" altLang="en-US" dirty="0">
                <a:latin typeface="+mn-ea"/>
              </a:rPr>
              <a:t> 미리 문제가 되는 부분을 찾아내어 개발 시간을 단축 시킬 수 있음</a:t>
            </a:r>
            <a:endParaRPr lang="en-US" altLang="ko-KR" dirty="0">
              <a:solidFill>
                <a:srgbClr val="0070C0"/>
              </a:solidFill>
              <a:latin typeface="+mn-ea"/>
            </a:endParaRPr>
          </a:p>
          <a:p>
            <a:pPr marL="285750" indent="-285750">
              <a:buFontTx/>
              <a:buChar char="-"/>
            </a:pPr>
            <a:endParaRPr lang="en-US" altLang="ko-KR" sz="2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10306" y="1139600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컴퓨터를 이용한 신약 개발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B2E157-1A8D-4079-9B79-E1C471C10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4" y="1796141"/>
            <a:ext cx="6115050" cy="372220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4942E70-35A2-4E7A-8764-BB232FE10715}"/>
              </a:ext>
            </a:extLst>
          </p:cNvPr>
          <p:cNvSpPr/>
          <p:nvPr/>
        </p:nvSpPr>
        <p:spPr>
          <a:xfrm>
            <a:off x="1519911" y="5777005"/>
            <a:ext cx="3998210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en-US" altLang="ko-KR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그림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 1&gt; De Novo Design Process</a:t>
            </a:r>
            <a:endParaRPr lang="en-US" altLang="ko-KR" b="1" kern="0" dirty="0">
              <a:solidFill>
                <a:srgbClr val="000000"/>
              </a:solidFill>
              <a:latin typeface="한양신명조"/>
              <a:ea typeface="휴먼명조"/>
            </a:endParaRPr>
          </a:p>
        </p:txBody>
      </p:sp>
    </p:spTree>
    <p:extLst>
      <p:ext uri="{BB962C8B-B14F-4D97-AF65-F5344CB8AC3E}">
        <p14:creationId xmlns:p14="http://schemas.microsoft.com/office/powerpoint/2010/main" val="98790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666552-E47E-4BDF-93A8-FB39DBBC6A13}"/>
              </a:ext>
            </a:extLst>
          </p:cNvPr>
          <p:cNvSpPr/>
          <p:nvPr/>
        </p:nvSpPr>
        <p:spPr>
          <a:xfrm>
            <a:off x="-10442406" y="4171126"/>
            <a:ext cx="1819856" cy="6591300"/>
          </a:xfrm>
          <a:prstGeom prst="roundRect">
            <a:avLst/>
          </a:prstGeom>
          <a:solidFill>
            <a:srgbClr val="004898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I.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서론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1484" y="1867059"/>
            <a:ext cx="116274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B050"/>
                </a:solidFill>
                <a:latin typeface="+mn-ea"/>
              </a:rPr>
              <a:t>*</a:t>
            </a:r>
            <a:r>
              <a:rPr lang="ko-KR" altLang="en-US" sz="2000" dirty="0">
                <a:solidFill>
                  <a:srgbClr val="00B050"/>
                </a:solidFill>
                <a:latin typeface="+mn-ea"/>
              </a:rPr>
              <a:t> 그래프 기반의 학습을 사용해야 하는 이유</a:t>
            </a:r>
            <a:endParaRPr lang="en-US" altLang="ko-KR" sz="2000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 dirty="0">
                <a:latin typeface="+mn-ea"/>
              </a:rPr>
              <a:t>1) </a:t>
            </a:r>
            <a:r>
              <a:rPr lang="ko-KR" altLang="en-US" dirty="0">
                <a:latin typeface="+mn-ea"/>
              </a:rPr>
              <a:t>일반적으로 쓰이는 화합물의 특징으로는 물리화학적 지식을 너무나 크게 요구하고 있기 때문에 해석하기가 너무나 어려운 특징들이 많아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어느 특징이 화합물의 유용한 특징인지 알 수가 없다</a:t>
            </a:r>
            <a:r>
              <a:rPr lang="en-US" altLang="ko-KR" dirty="0">
                <a:latin typeface="+mn-ea"/>
              </a:rPr>
              <a:t>. -&gt; </a:t>
            </a:r>
            <a:r>
              <a:rPr lang="ko-KR" altLang="en-US" dirty="0">
                <a:latin typeface="+mn-ea"/>
              </a:rPr>
              <a:t>원자들이 가지고 있는 직관적인 특징들로 하여금 예측 가능하다</a:t>
            </a:r>
            <a:r>
              <a:rPr lang="en-US" altLang="ko-KR" dirty="0">
                <a:latin typeface="+mn-ea"/>
              </a:rPr>
              <a:t>.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2) </a:t>
            </a:r>
            <a:r>
              <a:rPr lang="ko-KR" altLang="en-US" dirty="0">
                <a:latin typeface="+mn-ea"/>
              </a:rPr>
              <a:t>해당 관련된 데이터들이 많이 나와있지가 않아 데이터를 얻는데 어려움이 있다</a:t>
            </a:r>
            <a:r>
              <a:rPr lang="en-US" altLang="ko-KR" dirty="0">
                <a:latin typeface="+mn-ea"/>
              </a:rPr>
              <a:t>. -&gt; </a:t>
            </a:r>
            <a:r>
              <a:rPr lang="ko-KR" altLang="en-US" dirty="0">
                <a:latin typeface="+mn-ea"/>
              </a:rPr>
              <a:t>그래프 데이터 기반의 특징을 이용하여 데이터를 늘릴 수 있다</a:t>
            </a:r>
            <a:r>
              <a:rPr lang="en-US" altLang="ko-KR" dirty="0">
                <a:latin typeface="+mn-ea"/>
              </a:rPr>
              <a:t>.</a:t>
            </a:r>
            <a:endParaRPr lang="en-US" altLang="ko-KR" sz="20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1. </a:t>
            </a:r>
            <a:r>
              <a:rPr lang="ko-KR" altLang="en-US" sz="2000" dirty="0"/>
              <a:t>컴퓨터를 이용한 신약 개발</a:t>
            </a:r>
          </a:p>
        </p:txBody>
      </p:sp>
    </p:spTree>
    <p:extLst>
      <p:ext uri="{BB962C8B-B14F-4D97-AF65-F5344CB8AC3E}">
        <p14:creationId xmlns:p14="http://schemas.microsoft.com/office/powerpoint/2010/main" val="1766022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6666552-E47E-4BDF-93A8-FB39DBBC6A13}"/>
              </a:ext>
            </a:extLst>
          </p:cNvPr>
          <p:cNvSpPr/>
          <p:nvPr/>
        </p:nvSpPr>
        <p:spPr>
          <a:xfrm>
            <a:off x="-10442406" y="4171126"/>
            <a:ext cx="1819856" cy="6591300"/>
          </a:xfrm>
          <a:prstGeom prst="roundRect">
            <a:avLst/>
          </a:prstGeom>
          <a:solidFill>
            <a:srgbClr val="004898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I.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서론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461484" y="2191011"/>
            <a:ext cx="620825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00B050"/>
                </a:solidFill>
                <a:latin typeface="+mn-ea"/>
              </a:rPr>
              <a:t>* </a:t>
            </a:r>
            <a:r>
              <a:rPr lang="ko-KR" altLang="en-US" sz="2000" dirty="0">
                <a:solidFill>
                  <a:srgbClr val="00B050"/>
                </a:solidFill>
                <a:latin typeface="+mn-ea"/>
              </a:rPr>
              <a:t>부작용 데이터 </a:t>
            </a:r>
            <a:endParaRPr lang="en-US" altLang="ko-KR" sz="2000" dirty="0">
              <a:solidFill>
                <a:srgbClr val="00B050"/>
              </a:solidFill>
              <a:latin typeface="+mn-ea"/>
            </a:endParaRPr>
          </a:p>
          <a:p>
            <a:r>
              <a:rPr lang="en-US" altLang="ko-KR">
                <a:latin typeface="+mn-ea"/>
              </a:rPr>
              <a:t>1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약물의 수 부족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데이터 건수 부족</a:t>
            </a:r>
            <a:r>
              <a:rPr lang="en-US" altLang="ko-KR" dirty="0">
                <a:latin typeface="+mn-ea"/>
              </a:rPr>
              <a:t>, SIDER </a:t>
            </a:r>
            <a:r>
              <a:rPr lang="ko-KR" altLang="en-US" dirty="0">
                <a:latin typeface="+mn-ea"/>
              </a:rPr>
              <a:t>제공</a:t>
            </a:r>
            <a:r>
              <a:rPr lang="en-US" altLang="ko-KR" dirty="0">
                <a:latin typeface="+mn-ea"/>
              </a:rPr>
              <a:t>(1223</a:t>
            </a:r>
            <a:r>
              <a:rPr lang="ko-KR" altLang="en-US" dirty="0">
                <a:latin typeface="+mn-ea"/>
              </a:rPr>
              <a:t>개 약물</a:t>
            </a:r>
            <a:r>
              <a:rPr lang="en-US" altLang="ko-KR" dirty="0">
                <a:latin typeface="+mn-ea"/>
              </a:rPr>
              <a:t>)</a:t>
            </a:r>
          </a:p>
          <a:p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2)</a:t>
            </a:r>
            <a:r>
              <a:rPr lang="ko-KR" altLang="en-US" dirty="0">
                <a:latin typeface="+mn-ea"/>
              </a:rPr>
              <a:t>  너무 적은 부작용 발현 횟수</a:t>
            </a:r>
            <a:endParaRPr lang="en-US" altLang="ko-KR" dirty="0">
              <a:latin typeface="+mn-ea"/>
            </a:endParaRPr>
          </a:p>
          <a:p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전체 약 </a:t>
            </a:r>
            <a:r>
              <a:rPr lang="en-US" altLang="ko-KR" dirty="0">
                <a:latin typeface="+mn-ea"/>
              </a:rPr>
              <a:t>5000</a:t>
            </a:r>
            <a:r>
              <a:rPr lang="ko-KR" altLang="en-US" dirty="0">
                <a:latin typeface="+mn-ea"/>
              </a:rPr>
              <a:t>개 가량의 부작용 종류 중 각각의 부작용의 발현 횟수가 너무 적음 </a:t>
            </a:r>
            <a:r>
              <a:rPr lang="en-US" altLang="ko-KR" dirty="0">
                <a:latin typeface="+mn-ea"/>
              </a:rPr>
              <a:t>-&gt; Drug-Side Effect Matrix</a:t>
            </a:r>
            <a:r>
              <a:rPr lang="ko-KR" altLang="en-US" dirty="0">
                <a:latin typeface="+mn-ea"/>
              </a:rPr>
              <a:t>가 </a:t>
            </a:r>
            <a:r>
              <a:rPr lang="en-US" altLang="ko-KR" dirty="0">
                <a:latin typeface="+mn-ea"/>
              </a:rPr>
              <a:t>Sparse</a:t>
            </a:r>
            <a:r>
              <a:rPr lang="ko-KR" altLang="en-US" dirty="0">
                <a:latin typeface="+mn-ea"/>
              </a:rPr>
              <a:t>한 문제가 </a:t>
            </a:r>
            <a:r>
              <a:rPr lang="ko-KR" altLang="en-US" dirty="0" err="1">
                <a:latin typeface="+mn-ea"/>
              </a:rPr>
              <a:t>일어남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2. </a:t>
            </a:r>
            <a:r>
              <a:rPr lang="ko-KR" altLang="en-US" sz="2000" dirty="0"/>
              <a:t>약물의 부작용 예측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02E129-AC2E-49F0-85DB-CEB7380D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340" y="1560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10C6E5-22D4-44B6-B01B-336EDF8BE205}"/>
              </a:ext>
            </a:extLst>
          </p:cNvPr>
          <p:cNvSpPr/>
          <p:nvPr/>
        </p:nvSpPr>
        <p:spPr>
          <a:xfrm>
            <a:off x="7071582" y="5486919"/>
            <a:ext cx="4426212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en-US" altLang="ko-KR" b="1" kern="0" dirty="0" err="1">
                <a:solidFill>
                  <a:srgbClr val="000000"/>
                </a:solidFill>
                <a:latin typeface="휴먼명조"/>
                <a:ea typeface="휴먼명조"/>
              </a:rPr>
              <a:t>그림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 2&gt;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Side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Effect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Count Histogram</a:t>
            </a:r>
            <a:endParaRPr lang="en-US" altLang="ko-KR" b="1" kern="0" dirty="0">
              <a:solidFill>
                <a:srgbClr val="000000"/>
              </a:solidFill>
              <a:latin typeface="한양신명조"/>
              <a:ea typeface="휴먼명조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075CB53-8A7B-4E65-B6A5-67DB8226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155" y="1955994"/>
            <a:ext cx="5607250" cy="365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7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93DA89C6-05E6-4DA3-A40C-FD6B6A21BE69}"/>
              </a:ext>
            </a:extLst>
          </p:cNvPr>
          <p:cNvSpPr/>
          <p:nvPr/>
        </p:nvSpPr>
        <p:spPr>
          <a:xfrm>
            <a:off x="0" y="-1"/>
            <a:ext cx="12192000" cy="223941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CB5AB4-52AC-4DFF-A837-471E74E18475}"/>
              </a:ext>
            </a:extLst>
          </p:cNvPr>
          <p:cNvSpPr/>
          <p:nvPr/>
        </p:nvSpPr>
        <p:spPr>
          <a:xfrm>
            <a:off x="0" y="256201"/>
            <a:ext cx="12192000" cy="55175"/>
          </a:xfrm>
          <a:prstGeom prst="rect">
            <a:avLst/>
          </a:prstGeom>
          <a:solidFill>
            <a:srgbClr val="0048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AA6A42-2350-4C45-8A04-F9B842B843BD}"/>
              </a:ext>
            </a:extLst>
          </p:cNvPr>
          <p:cNvSpPr txBox="1"/>
          <p:nvPr/>
        </p:nvSpPr>
        <p:spPr>
          <a:xfrm>
            <a:off x="461484" y="514493"/>
            <a:ext cx="43645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나눔스퀘어_ac ExtraBold" panose="020B0600000101010101" pitchFamily="50" charset="-127"/>
              </a:rPr>
              <a:t>II. </a:t>
            </a:r>
            <a:r>
              <a:rPr lang="ko-KR" altLang="en-US" sz="2800" dirty="0">
                <a:latin typeface="+mj-lt"/>
                <a:ea typeface="나눔스퀘어_ac ExtraBold" panose="020B0600000101010101" pitchFamily="50" charset="-127"/>
              </a:rPr>
              <a:t>방법론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56671" y="1613063"/>
            <a:ext cx="1062854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다중 레이블 분류</a:t>
            </a:r>
            <a:endParaRPr lang="en-US" altLang="ko-KR" sz="2000" dirty="0">
              <a:latin typeface="+mn-ea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하나의 인스턴스 내에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개 이상의 카테고리에 속하게 되는 형태를 다중 레이블이라고 한다</a:t>
            </a:r>
            <a:r>
              <a:rPr lang="en-US" altLang="ko-KR" dirty="0">
                <a:latin typeface="+mn-ea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+mn-ea"/>
              </a:rPr>
              <a:t>본 연구에서는 여러 부작용을 한번에 예측하기 위해 다중 레이블 분류를 사용</a:t>
            </a: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0A6F5E-277E-413F-AD7F-169D7E521969}"/>
              </a:ext>
            </a:extLst>
          </p:cNvPr>
          <p:cNvSpPr txBox="1"/>
          <p:nvPr/>
        </p:nvSpPr>
        <p:spPr>
          <a:xfrm>
            <a:off x="461484" y="1140722"/>
            <a:ext cx="5490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다중 레이블 분류</a:t>
            </a:r>
            <a:r>
              <a:rPr lang="en-US" altLang="ko-KR" dirty="0"/>
              <a:t>(Multi-label Classification)</a:t>
            </a:r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802E129-AC2E-49F0-85DB-CEB7380DA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340" y="156002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3ADA7B-8913-4EEE-8BF6-C9016E570383}"/>
              </a:ext>
            </a:extLst>
          </p:cNvPr>
          <p:cNvSpPr/>
          <p:nvPr/>
        </p:nvSpPr>
        <p:spPr>
          <a:xfrm>
            <a:off x="3565037" y="6108398"/>
            <a:ext cx="4320413" cy="56650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base">
              <a:lnSpc>
                <a:spcPct val="200000"/>
              </a:lnSpc>
            </a:pP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&lt;</a:t>
            </a:r>
            <a:r>
              <a:rPr lang="ko-KR" altLang="en-US" b="1" kern="0" dirty="0">
                <a:solidFill>
                  <a:srgbClr val="000000"/>
                </a:solidFill>
                <a:latin typeface="휴먼명조"/>
                <a:ea typeface="휴먼명조"/>
              </a:rPr>
              <a:t>그림 </a:t>
            </a:r>
            <a:r>
              <a:rPr lang="en-US" altLang="ko-KR" b="1" kern="0" dirty="0">
                <a:solidFill>
                  <a:srgbClr val="000000"/>
                </a:solidFill>
                <a:latin typeface="휴먼명조"/>
                <a:ea typeface="휴먼명조"/>
              </a:rPr>
              <a:t>3&gt; Multi Label Matrix Example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한양신명조"/>
            </a:endParaRP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09BCF57-347A-47E6-9E18-A9C347C6E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671" y="4082341"/>
            <a:ext cx="23105451" cy="107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99477356-4106-4FBC-8689-25696C772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63919"/>
              </p:ext>
            </p:extLst>
          </p:nvPr>
        </p:nvGraphicFramePr>
        <p:xfrm>
          <a:off x="1146299" y="3081175"/>
          <a:ext cx="9157890" cy="2733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6315">
                  <a:extLst>
                    <a:ext uri="{9D8B030D-6E8A-4147-A177-3AD203B41FA5}">
                      <a16:colId xmlns:a16="http://schemas.microsoft.com/office/drawing/2014/main" val="358206907"/>
                    </a:ext>
                  </a:extLst>
                </a:gridCol>
                <a:gridCol w="1526315">
                  <a:extLst>
                    <a:ext uri="{9D8B030D-6E8A-4147-A177-3AD203B41FA5}">
                      <a16:colId xmlns:a16="http://schemas.microsoft.com/office/drawing/2014/main" val="3946481724"/>
                    </a:ext>
                  </a:extLst>
                </a:gridCol>
                <a:gridCol w="1526315">
                  <a:extLst>
                    <a:ext uri="{9D8B030D-6E8A-4147-A177-3AD203B41FA5}">
                      <a16:colId xmlns:a16="http://schemas.microsoft.com/office/drawing/2014/main" val="2269985621"/>
                    </a:ext>
                  </a:extLst>
                </a:gridCol>
                <a:gridCol w="1526315">
                  <a:extLst>
                    <a:ext uri="{9D8B030D-6E8A-4147-A177-3AD203B41FA5}">
                      <a16:colId xmlns:a16="http://schemas.microsoft.com/office/drawing/2014/main" val="2718132822"/>
                    </a:ext>
                  </a:extLst>
                </a:gridCol>
                <a:gridCol w="1526315">
                  <a:extLst>
                    <a:ext uri="{9D8B030D-6E8A-4147-A177-3AD203B41FA5}">
                      <a16:colId xmlns:a16="http://schemas.microsoft.com/office/drawing/2014/main" val="2924136529"/>
                    </a:ext>
                  </a:extLst>
                </a:gridCol>
                <a:gridCol w="1526315">
                  <a:extLst>
                    <a:ext uri="{9D8B030D-6E8A-4147-A177-3AD203B41FA5}">
                      <a16:colId xmlns:a16="http://schemas.microsoft.com/office/drawing/2014/main" val="606997861"/>
                    </a:ext>
                  </a:extLst>
                </a:gridCol>
              </a:tblGrid>
              <a:tr h="455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Label</a:t>
                      </a:r>
                      <a:r>
                        <a:rPr lang="en-US" altLang="ko-KR" baseline="-25000" dirty="0"/>
                        <a:t>1</a:t>
                      </a:r>
                      <a:endParaRPr lang="ko-KR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Label</a:t>
                      </a:r>
                      <a:r>
                        <a:rPr lang="en-US" altLang="ko-KR" baseline="-25000" dirty="0"/>
                        <a:t>2</a:t>
                      </a:r>
                      <a:endParaRPr lang="ko-KR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Label</a:t>
                      </a:r>
                      <a:r>
                        <a:rPr lang="en-US" altLang="ko-KR" baseline="-25000" dirty="0"/>
                        <a:t>3</a:t>
                      </a:r>
                      <a:endParaRPr lang="ko-KR" alt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…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Label</a:t>
                      </a:r>
                      <a:r>
                        <a:rPr lang="en-US" altLang="ko-KR" baseline="-25000" dirty="0"/>
                        <a:t>n</a:t>
                      </a:r>
                      <a:endParaRPr lang="ko-KR" altLang="en-US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583037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994104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319678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581762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8761375"/>
                  </a:ext>
                </a:extLst>
              </a:tr>
              <a:tr h="4556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7199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5444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4060</TotalTime>
  <Words>1855</Words>
  <Application>Microsoft Office PowerPoint</Application>
  <PresentationFormat>와이드스크린</PresentationFormat>
  <Paragraphs>343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나눔스퀘어_ac ExtraBold</vt:lpstr>
      <vt:lpstr>Arial</vt:lpstr>
      <vt:lpstr>나눔스퀘어_ac Bold</vt:lpstr>
      <vt:lpstr>한양신명조</vt:lpstr>
      <vt:lpstr>휴먼편지체</vt:lpstr>
      <vt:lpstr>나눔스퀘어라운드 ExtraBold</vt:lpstr>
      <vt:lpstr>맑은 고딕</vt:lpstr>
      <vt:lpstr>휴먼명조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유진수</dc:creator>
  <cp:lastModifiedBy>minki30805@gmail.com</cp:lastModifiedBy>
  <cp:revision>130</cp:revision>
  <dcterms:created xsi:type="dcterms:W3CDTF">2019-07-22T15:55:13Z</dcterms:created>
  <dcterms:modified xsi:type="dcterms:W3CDTF">2020-12-07T05:42:24Z</dcterms:modified>
</cp:coreProperties>
</file>